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399" r:id="rId2"/>
    <p:sldId id="400" r:id="rId3"/>
    <p:sldId id="407" r:id="rId4"/>
    <p:sldId id="426" r:id="rId5"/>
    <p:sldId id="406" r:id="rId6"/>
    <p:sldId id="422" r:id="rId7"/>
    <p:sldId id="401" r:id="rId8"/>
    <p:sldId id="404" r:id="rId9"/>
    <p:sldId id="434" r:id="rId10"/>
    <p:sldId id="425" r:id="rId11"/>
    <p:sldId id="410" r:id="rId12"/>
    <p:sldId id="435" r:id="rId13"/>
    <p:sldId id="403" r:id="rId14"/>
    <p:sldId id="411" r:id="rId15"/>
    <p:sldId id="418" r:id="rId16"/>
    <p:sldId id="412" r:id="rId17"/>
    <p:sldId id="402" r:id="rId18"/>
    <p:sldId id="433" r:id="rId19"/>
    <p:sldId id="432" r:id="rId20"/>
    <p:sldId id="42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9E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90"/>
      </p:cViewPr>
      <p:guideLst/>
    </p:cSldViewPr>
  </p:slideViewPr>
  <p:notesTextViewPr>
    <p:cViewPr>
      <p:scale>
        <a:sx n="1" d="1"/>
        <a:sy n="1" d="1"/>
      </p:scale>
      <p:origin x="0" y="0"/>
    </p:cViewPr>
  </p:notesTextViewPr>
  <p:sorterViewPr>
    <p:cViewPr varScale="1">
      <p:scale>
        <a:sx n="100" d="100"/>
        <a:sy n="100" d="100"/>
      </p:scale>
      <p:origin x="0" y="-624"/>
    </p:cViewPr>
  </p:sorterViewPr>
  <p:notesViewPr>
    <p:cSldViewPr snapToGrid="0">
      <p:cViewPr>
        <p:scale>
          <a:sx n="100" d="100"/>
          <a:sy n="100" d="100"/>
        </p:scale>
        <p:origin x="1628" y="-21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F1D5F0-15CF-4431-A95C-A876CB305D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EAC8D52-8635-474C-A4B0-FF358CD069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183453-2F0F-41B4-8B07-24A604B243E7}" type="datetimeFigureOut">
              <a:rPr lang="en-GB" smtClean="0"/>
              <a:t>23/07/2024</a:t>
            </a:fld>
            <a:endParaRPr lang="en-GB"/>
          </a:p>
        </p:txBody>
      </p:sp>
      <p:sp>
        <p:nvSpPr>
          <p:cNvPr id="4" name="Footer Placeholder 3">
            <a:extLst>
              <a:ext uri="{FF2B5EF4-FFF2-40B4-BE49-F238E27FC236}">
                <a16:creationId xmlns:a16="http://schemas.microsoft.com/office/drawing/2014/main" id="{1F031699-7B48-428E-8441-27DD1F8C5F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8E18094-2589-4473-8874-B2EF84CB63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2E62F2-F8E0-413B-87A7-E289C298CDBA}" type="slidenum">
              <a:rPr lang="en-GB" smtClean="0"/>
              <a:t>‹#›</a:t>
            </a:fld>
            <a:endParaRPr lang="en-GB"/>
          </a:p>
        </p:txBody>
      </p:sp>
    </p:spTree>
    <p:extLst>
      <p:ext uri="{BB962C8B-B14F-4D97-AF65-F5344CB8AC3E}">
        <p14:creationId xmlns:p14="http://schemas.microsoft.com/office/powerpoint/2010/main" val="407058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0DEC0-ADC7-4C33-A7E0-43FEC345A1F9}" type="datetimeFigureOut">
              <a:rPr lang="en-GB" smtClean="0"/>
              <a:t>23/07/2024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251EC-7621-4AA2-9BD2-FA2F6701B60D}" type="slidenum">
              <a:rPr lang="en-GB" smtClean="0"/>
              <a:t>‹#›</a:t>
            </a:fld>
            <a:endParaRPr lang="en-GB"/>
          </a:p>
        </p:txBody>
      </p:sp>
    </p:spTree>
    <p:extLst>
      <p:ext uri="{BB962C8B-B14F-4D97-AF65-F5344CB8AC3E}">
        <p14:creationId xmlns:p14="http://schemas.microsoft.com/office/powerpoint/2010/main" val="3729394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72E8E-4246-4F16-9948-4108A1C5CD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D0177FB-E251-4A10-BD5F-1B9BD1B13C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E3A37A-5241-40B3-AA9F-7A58623F8E9C}"/>
              </a:ext>
            </a:extLst>
          </p:cNvPr>
          <p:cNvSpPr>
            <a:spLocks noGrp="1"/>
          </p:cNvSpPr>
          <p:nvPr>
            <p:ph type="dt" sz="half" idx="10"/>
          </p:nvPr>
        </p:nvSpPr>
        <p:spPr/>
        <p:txBody>
          <a:bodyPr/>
          <a:lstStyle/>
          <a:p>
            <a:fld id="{8010DE04-E550-4433-9759-9C75D5D0FED7}" type="datetimeFigureOut">
              <a:rPr lang="en-GB" smtClean="0"/>
              <a:t>23/07/2024</a:t>
            </a:fld>
            <a:endParaRPr lang="en-GB"/>
          </a:p>
        </p:txBody>
      </p:sp>
      <p:sp>
        <p:nvSpPr>
          <p:cNvPr id="5" name="Footer Placeholder 4">
            <a:extLst>
              <a:ext uri="{FF2B5EF4-FFF2-40B4-BE49-F238E27FC236}">
                <a16:creationId xmlns:a16="http://schemas.microsoft.com/office/drawing/2014/main" id="{68A5B6A2-C8C6-444B-AA7B-865F07C05E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329C62-709C-407A-A150-80DF5052EBD3}"/>
              </a:ext>
            </a:extLst>
          </p:cNvPr>
          <p:cNvSpPr>
            <a:spLocks noGrp="1"/>
          </p:cNvSpPr>
          <p:nvPr>
            <p:ph type="sldNum" sz="quarter" idx="12"/>
          </p:nvPr>
        </p:nvSpPr>
        <p:spPr/>
        <p:txBody>
          <a:bodyPr/>
          <a:lstStyle/>
          <a:p>
            <a:fld id="{6C6BDFC9-093F-4A12-B814-017A9EAFFCFF}" type="slidenum">
              <a:rPr lang="en-GB" smtClean="0"/>
              <a:t>‹#›</a:t>
            </a:fld>
            <a:endParaRPr lang="en-GB"/>
          </a:p>
        </p:txBody>
      </p:sp>
      <p:pic>
        <p:nvPicPr>
          <p:cNvPr id="7" name="Picture 6">
            <a:extLst>
              <a:ext uri="{FF2B5EF4-FFF2-40B4-BE49-F238E27FC236}">
                <a16:creationId xmlns:a16="http://schemas.microsoft.com/office/drawing/2014/main" id="{FA4B184C-1EB1-407B-B026-4ED8349071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48956" cy="6858000"/>
          </a:xfrm>
          <a:prstGeom prst="rect">
            <a:avLst/>
          </a:prstGeom>
        </p:spPr>
      </p:pic>
      <p:pic>
        <p:nvPicPr>
          <p:cNvPr id="8" name="Picture 7">
            <a:extLst>
              <a:ext uri="{FF2B5EF4-FFF2-40B4-BE49-F238E27FC236}">
                <a16:creationId xmlns:a16="http://schemas.microsoft.com/office/drawing/2014/main" id="{77BE2C3A-CC37-4165-8AD7-F78954B0241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20" y="0"/>
            <a:ext cx="12186960" cy="1274174"/>
          </a:xfrm>
          <a:prstGeom prst="rect">
            <a:avLst/>
          </a:prstGeom>
        </p:spPr>
      </p:pic>
    </p:spTree>
    <p:extLst>
      <p:ext uri="{BB962C8B-B14F-4D97-AF65-F5344CB8AC3E}">
        <p14:creationId xmlns:p14="http://schemas.microsoft.com/office/powerpoint/2010/main" val="154458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C5D9D-C2A7-4F4C-A411-05AEE6405E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0E412A-4C2B-4761-9227-2DCB5E65DF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53EFFD-C61D-43BD-98D0-AB2B80993589}"/>
              </a:ext>
            </a:extLst>
          </p:cNvPr>
          <p:cNvSpPr>
            <a:spLocks noGrp="1"/>
          </p:cNvSpPr>
          <p:nvPr>
            <p:ph type="dt" sz="half" idx="10"/>
          </p:nvPr>
        </p:nvSpPr>
        <p:spPr/>
        <p:txBody>
          <a:bodyPr/>
          <a:lstStyle/>
          <a:p>
            <a:fld id="{8010DE04-E550-4433-9759-9C75D5D0FED7}" type="datetimeFigureOut">
              <a:rPr lang="en-GB" smtClean="0"/>
              <a:t>23/07/2024</a:t>
            </a:fld>
            <a:endParaRPr lang="en-GB"/>
          </a:p>
        </p:txBody>
      </p:sp>
      <p:sp>
        <p:nvSpPr>
          <p:cNvPr id="5" name="Footer Placeholder 4">
            <a:extLst>
              <a:ext uri="{FF2B5EF4-FFF2-40B4-BE49-F238E27FC236}">
                <a16:creationId xmlns:a16="http://schemas.microsoft.com/office/drawing/2014/main" id="{9F83F492-BEAA-4796-A07F-03A41BEF33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962110-2AF1-4D20-A85D-1021C829D3B5}"/>
              </a:ext>
            </a:extLst>
          </p:cNvPr>
          <p:cNvSpPr>
            <a:spLocks noGrp="1"/>
          </p:cNvSpPr>
          <p:nvPr>
            <p:ph type="sldNum" sz="quarter" idx="12"/>
          </p:nvPr>
        </p:nvSpPr>
        <p:spPr/>
        <p:txBody>
          <a:bodyPr/>
          <a:lstStyle/>
          <a:p>
            <a:fld id="{6C6BDFC9-093F-4A12-B814-017A9EAFFCFF}" type="slidenum">
              <a:rPr lang="en-GB" smtClean="0"/>
              <a:t>‹#›</a:t>
            </a:fld>
            <a:endParaRPr lang="en-GB"/>
          </a:p>
        </p:txBody>
      </p:sp>
    </p:spTree>
    <p:extLst>
      <p:ext uri="{BB962C8B-B14F-4D97-AF65-F5344CB8AC3E}">
        <p14:creationId xmlns:p14="http://schemas.microsoft.com/office/powerpoint/2010/main" val="1396348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DAA85D-3F6D-4D0B-9E90-102994EF8A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8AD967-5E26-46CD-906E-4DA0007100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9AF7DF-7DE3-4706-9E5E-1B7EDBCF15F7}"/>
              </a:ext>
            </a:extLst>
          </p:cNvPr>
          <p:cNvSpPr>
            <a:spLocks noGrp="1"/>
          </p:cNvSpPr>
          <p:nvPr>
            <p:ph type="dt" sz="half" idx="10"/>
          </p:nvPr>
        </p:nvSpPr>
        <p:spPr/>
        <p:txBody>
          <a:bodyPr/>
          <a:lstStyle/>
          <a:p>
            <a:fld id="{8010DE04-E550-4433-9759-9C75D5D0FED7}" type="datetimeFigureOut">
              <a:rPr lang="en-GB" smtClean="0"/>
              <a:t>23/07/2024</a:t>
            </a:fld>
            <a:endParaRPr lang="en-GB"/>
          </a:p>
        </p:txBody>
      </p:sp>
      <p:sp>
        <p:nvSpPr>
          <p:cNvPr id="5" name="Footer Placeholder 4">
            <a:extLst>
              <a:ext uri="{FF2B5EF4-FFF2-40B4-BE49-F238E27FC236}">
                <a16:creationId xmlns:a16="http://schemas.microsoft.com/office/drawing/2014/main" id="{4A4B6730-80C5-49F6-A2C5-1689287681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9677E8-71FB-4588-8593-D5F44148D254}"/>
              </a:ext>
            </a:extLst>
          </p:cNvPr>
          <p:cNvSpPr>
            <a:spLocks noGrp="1"/>
          </p:cNvSpPr>
          <p:nvPr>
            <p:ph type="sldNum" sz="quarter" idx="12"/>
          </p:nvPr>
        </p:nvSpPr>
        <p:spPr/>
        <p:txBody>
          <a:bodyPr/>
          <a:lstStyle/>
          <a:p>
            <a:fld id="{6C6BDFC9-093F-4A12-B814-017A9EAFFCFF}" type="slidenum">
              <a:rPr lang="en-GB" smtClean="0"/>
              <a:t>‹#›</a:t>
            </a:fld>
            <a:endParaRPr lang="en-GB"/>
          </a:p>
        </p:txBody>
      </p:sp>
    </p:spTree>
    <p:extLst>
      <p:ext uri="{BB962C8B-B14F-4D97-AF65-F5344CB8AC3E}">
        <p14:creationId xmlns:p14="http://schemas.microsoft.com/office/powerpoint/2010/main" val="981671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2CFD9-9038-488A-B664-F1260402F6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8886E1-79FD-46B5-871E-B6DF7FB37E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14B8EB-63DC-419E-812D-825EFCAAB4EE}"/>
              </a:ext>
            </a:extLst>
          </p:cNvPr>
          <p:cNvSpPr>
            <a:spLocks noGrp="1"/>
          </p:cNvSpPr>
          <p:nvPr>
            <p:ph type="dt" sz="half" idx="10"/>
          </p:nvPr>
        </p:nvSpPr>
        <p:spPr/>
        <p:txBody>
          <a:bodyPr/>
          <a:lstStyle/>
          <a:p>
            <a:fld id="{8010DE04-E550-4433-9759-9C75D5D0FED7}" type="datetimeFigureOut">
              <a:rPr lang="en-GB" smtClean="0"/>
              <a:t>23/07/2024</a:t>
            </a:fld>
            <a:endParaRPr lang="en-GB"/>
          </a:p>
        </p:txBody>
      </p:sp>
      <p:sp>
        <p:nvSpPr>
          <p:cNvPr id="5" name="Footer Placeholder 4">
            <a:extLst>
              <a:ext uri="{FF2B5EF4-FFF2-40B4-BE49-F238E27FC236}">
                <a16:creationId xmlns:a16="http://schemas.microsoft.com/office/drawing/2014/main" id="{8210A566-E622-47D4-86C2-F23ECB3B43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1AF088-FEC4-451B-93FE-5BE4D4A5BEE3}"/>
              </a:ext>
            </a:extLst>
          </p:cNvPr>
          <p:cNvSpPr>
            <a:spLocks noGrp="1"/>
          </p:cNvSpPr>
          <p:nvPr>
            <p:ph type="sldNum" sz="quarter" idx="12"/>
          </p:nvPr>
        </p:nvSpPr>
        <p:spPr/>
        <p:txBody>
          <a:bodyPr/>
          <a:lstStyle/>
          <a:p>
            <a:fld id="{6C6BDFC9-093F-4A12-B814-017A9EAFFCFF}" type="slidenum">
              <a:rPr lang="en-GB" smtClean="0"/>
              <a:t>‹#›</a:t>
            </a:fld>
            <a:endParaRPr lang="en-GB"/>
          </a:p>
        </p:txBody>
      </p:sp>
    </p:spTree>
    <p:extLst>
      <p:ext uri="{BB962C8B-B14F-4D97-AF65-F5344CB8AC3E}">
        <p14:creationId xmlns:p14="http://schemas.microsoft.com/office/powerpoint/2010/main" val="85139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E7BD1-B93D-496A-9CE9-D60945372C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0130DD-5738-4890-A0B7-E527237BD4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3A6EA9-13AC-4F80-A37D-BB751BB898FE}"/>
              </a:ext>
            </a:extLst>
          </p:cNvPr>
          <p:cNvSpPr>
            <a:spLocks noGrp="1"/>
          </p:cNvSpPr>
          <p:nvPr>
            <p:ph type="dt" sz="half" idx="10"/>
          </p:nvPr>
        </p:nvSpPr>
        <p:spPr/>
        <p:txBody>
          <a:bodyPr/>
          <a:lstStyle/>
          <a:p>
            <a:fld id="{8010DE04-E550-4433-9759-9C75D5D0FED7}" type="datetimeFigureOut">
              <a:rPr lang="en-GB" smtClean="0"/>
              <a:t>23/07/2024</a:t>
            </a:fld>
            <a:endParaRPr lang="en-GB"/>
          </a:p>
        </p:txBody>
      </p:sp>
      <p:sp>
        <p:nvSpPr>
          <p:cNvPr id="5" name="Footer Placeholder 4">
            <a:extLst>
              <a:ext uri="{FF2B5EF4-FFF2-40B4-BE49-F238E27FC236}">
                <a16:creationId xmlns:a16="http://schemas.microsoft.com/office/drawing/2014/main" id="{E7865DB3-A53C-47E4-ADBA-EECB938383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3D2EC5-9856-4048-8F5F-DE29A902EF8D}"/>
              </a:ext>
            </a:extLst>
          </p:cNvPr>
          <p:cNvSpPr>
            <a:spLocks noGrp="1"/>
          </p:cNvSpPr>
          <p:nvPr>
            <p:ph type="sldNum" sz="quarter" idx="12"/>
          </p:nvPr>
        </p:nvSpPr>
        <p:spPr/>
        <p:txBody>
          <a:bodyPr/>
          <a:lstStyle/>
          <a:p>
            <a:fld id="{6C6BDFC9-093F-4A12-B814-017A9EAFFCFF}" type="slidenum">
              <a:rPr lang="en-GB" smtClean="0"/>
              <a:t>‹#›</a:t>
            </a:fld>
            <a:endParaRPr lang="en-GB"/>
          </a:p>
        </p:txBody>
      </p:sp>
    </p:spTree>
    <p:extLst>
      <p:ext uri="{BB962C8B-B14F-4D97-AF65-F5344CB8AC3E}">
        <p14:creationId xmlns:p14="http://schemas.microsoft.com/office/powerpoint/2010/main" val="3700227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46213-CD58-4A1D-873A-0774DD11A0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794DBA-A6C5-439F-B1A3-422691042A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ED10CC-D0B1-4E97-9AAF-055E0592D5B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B2BADE-97E3-4E7C-8C4B-470289F75671}"/>
              </a:ext>
            </a:extLst>
          </p:cNvPr>
          <p:cNvSpPr>
            <a:spLocks noGrp="1"/>
          </p:cNvSpPr>
          <p:nvPr>
            <p:ph type="dt" sz="half" idx="10"/>
          </p:nvPr>
        </p:nvSpPr>
        <p:spPr/>
        <p:txBody>
          <a:bodyPr/>
          <a:lstStyle/>
          <a:p>
            <a:fld id="{8010DE04-E550-4433-9759-9C75D5D0FED7}" type="datetimeFigureOut">
              <a:rPr lang="en-GB" smtClean="0"/>
              <a:t>23/07/2024</a:t>
            </a:fld>
            <a:endParaRPr lang="en-GB"/>
          </a:p>
        </p:txBody>
      </p:sp>
      <p:sp>
        <p:nvSpPr>
          <p:cNvPr id="6" name="Footer Placeholder 5">
            <a:extLst>
              <a:ext uri="{FF2B5EF4-FFF2-40B4-BE49-F238E27FC236}">
                <a16:creationId xmlns:a16="http://schemas.microsoft.com/office/drawing/2014/main" id="{4B6C2E53-073E-4C12-8DEA-00FDA2C26D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2D842A-F83E-49E4-A798-B26958FF9183}"/>
              </a:ext>
            </a:extLst>
          </p:cNvPr>
          <p:cNvSpPr>
            <a:spLocks noGrp="1"/>
          </p:cNvSpPr>
          <p:nvPr>
            <p:ph type="sldNum" sz="quarter" idx="12"/>
          </p:nvPr>
        </p:nvSpPr>
        <p:spPr/>
        <p:txBody>
          <a:bodyPr/>
          <a:lstStyle/>
          <a:p>
            <a:fld id="{6C6BDFC9-093F-4A12-B814-017A9EAFFCFF}" type="slidenum">
              <a:rPr lang="en-GB" smtClean="0"/>
              <a:t>‹#›</a:t>
            </a:fld>
            <a:endParaRPr lang="en-GB"/>
          </a:p>
        </p:txBody>
      </p:sp>
    </p:spTree>
    <p:extLst>
      <p:ext uri="{BB962C8B-B14F-4D97-AF65-F5344CB8AC3E}">
        <p14:creationId xmlns:p14="http://schemas.microsoft.com/office/powerpoint/2010/main" val="328895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E852-CA00-4247-9DC6-19C1D843D68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B2DD9-8D01-4CD0-AA26-344D2F2DD3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B0CCF83-2DA5-4E98-828A-8F6FB732350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62B594-7FD1-4B05-9A50-ABBF05A99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DBCBD6-D806-495F-A1D9-7C0565EDD2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BC1AA0-31A8-4959-A651-6ADB6C4DCB65}"/>
              </a:ext>
            </a:extLst>
          </p:cNvPr>
          <p:cNvSpPr>
            <a:spLocks noGrp="1"/>
          </p:cNvSpPr>
          <p:nvPr>
            <p:ph type="dt" sz="half" idx="10"/>
          </p:nvPr>
        </p:nvSpPr>
        <p:spPr/>
        <p:txBody>
          <a:bodyPr/>
          <a:lstStyle/>
          <a:p>
            <a:fld id="{8010DE04-E550-4433-9759-9C75D5D0FED7}" type="datetimeFigureOut">
              <a:rPr lang="en-GB" smtClean="0"/>
              <a:t>23/07/2024</a:t>
            </a:fld>
            <a:endParaRPr lang="en-GB"/>
          </a:p>
        </p:txBody>
      </p:sp>
      <p:sp>
        <p:nvSpPr>
          <p:cNvPr id="8" name="Footer Placeholder 7">
            <a:extLst>
              <a:ext uri="{FF2B5EF4-FFF2-40B4-BE49-F238E27FC236}">
                <a16:creationId xmlns:a16="http://schemas.microsoft.com/office/drawing/2014/main" id="{8742354A-8A06-4065-B5C2-4585755F7F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C0DBEB-3011-443C-A437-639C035EE68A}"/>
              </a:ext>
            </a:extLst>
          </p:cNvPr>
          <p:cNvSpPr>
            <a:spLocks noGrp="1"/>
          </p:cNvSpPr>
          <p:nvPr>
            <p:ph type="sldNum" sz="quarter" idx="12"/>
          </p:nvPr>
        </p:nvSpPr>
        <p:spPr/>
        <p:txBody>
          <a:bodyPr/>
          <a:lstStyle/>
          <a:p>
            <a:fld id="{6C6BDFC9-093F-4A12-B814-017A9EAFFCFF}" type="slidenum">
              <a:rPr lang="en-GB" smtClean="0"/>
              <a:t>‹#›</a:t>
            </a:fld>
            <a:endParaRPr lang="en-GB"/>
          </a:p>
        </p:txBody>
      </p:sp>
    </p:spTree>
    <p:extLst>
      <p:ext uri="{BB962C8B-B14F-4D97-AF65-F5344CB8AC3E}">
        <p14:creationId xmlns:p14="http://schemas.microsoft.com/office/powerpoint/2010/main" val="347718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5F1A-DB59-4988-82B3-59F2F1BFE3A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371CDF-9AFA-43F2-BE95-58B488B9448E}"/>
              </a:ext>
            </a:extLst>
          </p:cNvPr>
          <p:cNvSpPr>
            <a:spLocks noGrp="1"/>
          </p:cNvSpPr>
          <p:nvPr>
            <p:ph type="dt" sz="half" idx="10"/>
          </p:nvPr>
        </p:nvSpPr>
        <p:spPr/>
        <p:txBody>
          <a:bodyPr/>
          <a:lstStyle/>
          <a:p>
            <a:fld id="{8010DE04-E550-4433-9759-9C75D5D0FED7}" type="datetimeFigureOut">
              <a:rPr lang="en-GB" smtClean="0"/>
              <a:t>23/07/2024</a:t>
            </a:fld>
            <a:endParaRPr lang="en-GB"/>
          </a:p>
        </p:txBody>
      </p:sp>
      <p:sp>
        <p:nvSpPr>
          <p:cNvPr id="4" name="Footer Placeholder 3">
            <a:extLst>
              <a:ext uri="{FF2B5EF4-FFF2-40B4-BE49-F238E27FC236}">
                <a16:creationId xmlns:a16="http://schemas.microsoft.com/office/drawing/2014/main" id="{82397B87-7B75-4A17-8FCE-AE60285463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A868B1-E038-4579-81D1-002F6EC9FEC8}"/>
              </a:ext>
            </a:extLst>
          </p:cNvPr>
          <p:cNvSpPr>
            <a:spLocks noGrp="1"/>
          </p:cNvSpPr>
          <p:nvPr>
            <p:ph type="sldNum" sz="quarter" idx="12"/>
          </p:nvPr>
        </p:nvSpPr>
        <p:spPr/>
        <p:txBody>
          <a:bodyPr/>
          <a:lstStyle/>
          <a:p>
            <a:fld id="{6C6BDFC9-093F-4A12-B814-017A9EAFFCFF}" type="slidenum">
              <a:rPr lang="en-GB" smtClean="0"/>
              <a:t>‹#›</a:t>
            </a:fld>
            <a:endParaRPr lang="en-GB"/>
          </a:p>
        </p:txBody>
      </p:sp>
    </p:spTree>
    <p:extLst>
      <p:ext uri="{BB962C8B-B14F-4D97-AF65-F5344CB8AC3E}">
        <p14:creationId xmlns:p14="http://schemas.microsoft.com/office/powerpoint/2010/main" val="71951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43C75D-101F-4DCC-9EF7-B1DC7D8C3154}"/>
              </a:ext>
            </a:extLst>
          </p:cNvPr>
          <p:cNvSpPr>
            <a:spLocks noGrp="1"/>
          </p:cNvSpPr>
          <p:nvPr>
            <p:ph type="dt" sz="half" idx="10"/>
          </p:nvPr>
        </p:nvSpPr>
        <p:spPr/>
        <p:txBody>
          <a:bodyPr/>
          <a:lstStyle/>
          <a:p>
            <a:fld id="{8010DE04-E550-4433-9759-9C75D5D0FED7}" type="datetimeFigureOut">
              <a:rPr lang="en-GB" smtClean="0"/>
              <a:t>23/07/2024</a:t>
            </a:fld>
            <a:endParaRPr lang="en-GB"/>
          </a:p>
        </p:txBody>
      </p:sp>
      <p:sp>
        <p:nvSpPr>
          <p:cNvPr id="3" name="Footer Placeholder 2">
            <a:extLst>
              <a:ext uri="{FF2B5EF4-FFF2-40B4-BE49-F238E27FC236}">
                <a16:creationId xmlns:a16="http://schemas.microsoft.com/office/drawing/2014/main" id="{693B147C-494C-4964-8150-E796CB7E74C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BDD3FB-4D34-401C-822D-22741DCFD222}"/>
              </a:ext>
            </a:extLst>
          </p:cNvPr>
          <p:cNvSpPr>
            <a:spLocks noGrp="1"/>
          </p:cNvSpPr>
          <p:nvPr>
            <p:ph type="sldNum" sz="quarter" idx="12"/>
          </p:nvPr>
        </p:nvSpPr>
        <p:spPr/>
        <p:txBody>
          <a:bodyPr/>
          <a:lstStyle/>
          <a:p>
            <a:fld id="{6C6BDFC9-093F-4A12-B814-017A9EAFFCFF}" type="slidenum">
              <a:rPr lang="en-GB" smtClean="0"/>
              <a:t>‹#›</a:t>
            </a:fld>
            <a:endParaRPr lang="en-GB"/>
          </a:p>
        </p:txBody>
      </p:sp>
    </p:spTree>
    <p:extLst>
      <p:ext uri="{BB962C8B-B14F-4D97-AF65-F5344CB8AC3E}">
        <p14:creationId xmlns:p14="http://schemas.microsoft.com/office/powerpoint/2010/main" val="307585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FE760-4E3D-463E-B01C-CC717A9C6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04E03B-1367-48DA-B820-7A04FE69FD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616C2E6-4113-428B-8362-BA2CD05D1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9F3A64-E380-4CB4-BD63-4222FBD21EC2}"/>
              </a:ext>
            </a:extLst>
          </p:cNvPr>
          <p:cNvSpPr>
            <a:spLocks noGrp="1"/>
          </p:cNvSpPr>
          <p:nvPr>
            <p:ph type="dt" sz="half" idx="10"/>
          </p:nvPr>
        </p:nvSpPr>
        <p:spPr/>
        <p:txBody>
          <a:bodyPr/>
          <a:lstStyle/>
          <a:p>
            <a:fld id="{8010DE04-E550-4433-9759-9C75D5D0FED7}" type="datetimeFigureOut">
              <a:rPr lang="en-GB" smtClean="0"/>
              <a:t>23/07/2024</a:t>
            </a:fld>
            <a:endParaRPr lang="en-GB"/>
          </a:p>
        </p:txBody>
      </p:sp>
      <p:sp>
        <p:nvSpPr>
          <p:cNvPr id="6" name="Footer Placeholder 5">
            <a:extLst>
              <a:ext uri="{FF2B5EF4-FFF2-40B4-BE49-F238E27FC236}">
                <a16:creationId xmlns:a16="http://schemas.microsoft.com/office/drawing/2014/main" id="{EC1E298A-42F5-4840-9BFE-825A5C0A37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61E9E9-9BDD-4D1B-B3A5-764EEBC6D82C}"/>
              </a:ext>
            </a:extLst>
          </p:cNvPr>
          <p:cNvSpPr>
            <a:spLocks noGrp="1"/>
          </p:cNvSpPr>
          <p:nvPr>
            <p:ph type="sldNum" sz="quarter" idx="12"/>
          </p:nvPr>
        </p:nvSpPr>
        <p:spPr/>
        <p:txBody>
          <a:bodyPr/>
          <a:lstStyle/>
          <a:p>
            <a:fld id="{6C6BDFC9-093F-4A12-B814-017A9EAFFCFF}" type="slidenum">
              <a:rPr lang="en-GB" smtClean="0"/>
              <a:t>‹#›</a:t>
            </a:fld>
            <a:endParaRPr lang="en-GB"/>
          </a:p>
        </p:txBody>
      </p:sp>
    </p:spTree>
    <p:extLst>
      <p:ext uri="{BB962C8B-B14F-4D97-AF65-F5344CB8AC3E}">
        <p14:creationId xmlns:p14="http://schemas.microsoft.com/office/powerpoint/2010/main" val="1322256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107D-21DB-4E1F-AEA5-0A9CA3779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F395DC-1245-4DF5-88C9-CB51B31D81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2EDF46D-FE53-478E-92E4-DE5C59542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36532B-7606-4592-AFBF-7CA4B63B2316}"/>
              </a:ext>
            </a:extLst>
          </p:cNvPr>
          <p:cNvSpPr>
            <a:spLocks noGrp="1"/>
          </p:cNvSpPr>
          <p:nvPr>
            <p:ph type="dt" sz="half" idx="10"/>
          </p:nvPr>
        </p:nvSpPr>
        <p:spPr/>
        <p:txBody>
          <a:bodyPr/>
          <a:lstStyle/>
          <a:p>
            <a:fld id="{8010DE04-E550-4433-9759-9C75D5D0FED7}" type="datetimeFigureOut">
              <a:rPr lang="en-GB" smtClean="0"/>
              <a:t>23/07/2024</a:t>
            </a:fld>
            <a:endParaRPr lang="en-GB"/>
          </a:p>
        </p:txBody>
      </p:sp>
      <p:sp>
        <p:nvSpPr>
          <p:cNvPr id="6" name="Footer Placeholder 5">
            <a:extLst>
              <a:ext uri="{FF2B5EF4-FFF2-40B4-BE49-F238E27FC236}">
                <a16:creationId xmlns:a16="http://schemas.microsoft.com/office/drawing/2014/main" id="{6066AAAA-AF12-4F87-AE49-25A159BACC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50753D-B37D-4662-8864-A7D95BF96F98}"/>
              </a:ext>
            </a:extLst>
          </p:cNvPr>
          <p:cNvSpPr>
            <a:spLocks noGrp="1"/>
          </p:cNvSpPr>
          <p:nvPr>
            <p:ph type="sldNum" sz="quarter" idx="12"/>
          </p:nvPr>
        </p:nvSpPr>
        <p:spPr/>
        <p:txBody>
          <a:bodyPr/>
          <a:lstStyle/>
          <a:p>
            <a:fld id="{6C6BDFC9-093F-4A12-B814-017A9EAFFCFF}" type="slidenum">
              <a:rPr lang="en-GB" smtClean="0"/>
              <a:t>‹#›</a:t>
            </a:fld>
            <a:endParaRPr lang="en-GB"/>
          </a:p>
        </p:txBody>
      </p:sp>
    </p:spTree>
    <p:extLst>
      <p:ext uri="{BB962C8B-B14F-4D97-AF65-F5344CB8AC3E}">
        <p14:creationId xmlns:p14="http://schemas.microsoft.com/office/powerpoint/2010/main" val="2972868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F78261-2DDA-4572-93E5-B1E2DFB65A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79933E-E6F9-4DD6-AFCF-A37AA224D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4A1EDC-2A96-43DC-8FAF-A88E74F6F1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0DE04-E550-4433-9759-9C75D5D0FED7}" type="datetimeFigureOut">
              <a:rPr lang="en-GB" smtClean="0"/>
              <a:t>23/07/2024</a:t>
            </a:fld>
            <a:endParaRPr lang="en-GB"/>
          </a:p>
        </p:txBody>
      </p:sp>
      <p:sp>
        <p:nvSpPr>
          <p:cNvPr id="5" name="Footer Placeholder 4">
            <a:extLst>
              <a:ext uri="{FF2B5EF4-FFF2-40B4-BE49-F238E27FC236}">
                <a16:creationId xmlns:a16="http://schemas.microsoft.com/office/drawing/2014/main" id="{5A9541FB-01C3-410E-BB48-005811F00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D4702AC-0B7C-4F90-9628-CC05C8E317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BDFC9-093F-4A12-B814-017A9EAFFCFF}" type="slidenum">
              <a:rPr lang="en-GB" smtClean="0"/>
              <a:t>‹#›</a:t>
            </a:fld>
            <a:endParaRPr lang="en-GB"/>
          </a:p>
        </p:txBody>
      </p:sp>
    </p:spTree>
    <p:extLst>
      <p:ext uri="{BB962C8B-B14F-4D97-AF65-F5344CB8AC3E}">
        <p14:creationId xmlns:p14="http://schemas.microsoft.com/office/powerpoint/2010/main" val="2965268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1.pn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png"/><Relationship Id="rId7" Type="http://schemas.openxmlformats.org/officeDocument/2006/relationships/image" Target="../media/image3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hyperlink" Target="https://www.cultureleicestershire.co.uk/films/" TargetMode="External"/><Relationship Id="rId4" Type="http://schemas.openxmlformats.org/officeDocument/2006/relationships/image" Target="../media/image13.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11.png"/><Relationship Id="rId21" Type="http://schemas.openxmlformats.org/officeDocument/2006/relationships/image" Target="../media/image50.png"/><Relationship Id="rId7" Type="http://schemas.openxmlformats.org/officeDocument/2006/relationships/image" Target="../media/image28.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image" Target="../media/image25.png"/><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40.png"/><Relationship Id="rId5" Type="http://schemas.openxmlformats.org/officeDocument/2006/relationships/image" Target="../media/image26.png"/><Relationship Id="rId15" Type="http://schemas.openxmlformats.org/officeDocument/2006/relationships/image" Target="../media/image44.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12.png"/><Relationship Id="rId9" Type="http://schemas.openxmlformats.org/officeDocument/2006/relationships/image" Target="../media/image30.png"/><Relationship Id="rId1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1.pn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png"/><Relationship Id="rId7" Type="http://schemas.openxmlformats.org/officeDocument/2006/relationships/image" Target="../media/image3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1.pn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png"/><Relationship Id="rId7" Type="http://schemas.openxmlformats.org/officeDocument/2006/relationships/image" Target="../media/image3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1.pn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18AA92-E99B-1D18-2864-FA8E13A92A9C}"/>
              </a:ext>
            </a:extLst>
          </p:cNvPr>
          <p:cNvPicPr>
            <a:picLocks noChangeAspect="1"/>
          </p:cNvPicPr>
          <p:nvPr/>
        </p:nvPicPr>
        <p:blipFill>
          <a:blip r:embed="rId2"/>
          <a:stretch>
            <a:fillRect/>
          </a:stretch>
        </p:blipFill>
        <p:spPr>
          <a:xfrm>
            <a:off x="1455870" y="4846146"/>
            <a:ext cx="3840813" cy="2011854"/>
          </a:xfrm>
          <a:prstGeom prst="rect">
            <a:avLst/>
          </a:prstGeom>
        </p:spPr>
      </p:pic>
      <p:pic>
        <p:nvPicPr>
          <p:cNvPr id="3" name="Picture 2" descr="A blue and white logo&#10;&#10;Description automatically generated">
            <a:extLst>
              <a:ext uri="{FF2B5EF4-FFF2-40B4-BE49-F238E27FC236}">
                <a16:creationId xmlns:a16="http://schemas.microsoft.com/office/drawing/2014/main" id="{FBCC78D8-CCB5-F565-ACAE-505E97F72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73" y="326133"/>
            <a:ext cx="1434673" cy="872223"/>
          </a:xfrm>
          <a:prstGeom prst="rect">
            <a:avLst/>
          </a:prstGeom>
        </p:spPr>
      </p:pic>
      <p:pic>
        <p:nvPicPr>
          <p:cNvPr id="4" name="Picture 3">
            <a:extLst>
              <a:ext uri="{FF2B5EF4-FFF2-40B4-BE49-F238E27FC236}">
                <a16:creationId xmlns:a16="http://schemas.microsoft.com/office/drawing/2014/main" id="{08A6C37E-FB3C-79CC-4A85-035A29F9AF35}"/>
              </a:ext>
            </a:extLst>
          </p:cNvPr>
          <p:cNvPicPr>
            <a:picLocks noChangeAspect="1"/>
          </p:cNvPicPr>
          <p:nvPr/>
        </p:nvPicPr>
        <p:blipFill rotWithShape="1">
          <a:blip r:embed="rId4"/>
          <a:srcRect t="7842"/>
          <a:stretch/>
        </p:blipFill>
        <p:spPr>
          <a:xfrm>
            <a:off x="9445657" y="0"/>
            <a:ext cx="2746343" cy="1775834"/>
          </a:xfrm>
          <a:prstGeom prst="rect">
            <a:avLst/>
          </a:prstGeom>
        </p:spPr>
      </p:pic>
      <p:pic>
        <p:nvPicPr>
          <p:cNvPr id="5" name="Picture 4">
            <a:extLst>
              <a:ext uri="{FF2B5EF4-FFF2-40B4-BE49-F238E27FC236}">
                <a16:creationId xmlns:a16="http://schemas.microsoft.com/office/drawing/2014/main" id="{C0B0D8C5-C5F9-504B-F45A-509ECBD1545C}"/>
              </a:ext>
            </a:extLst>
          </p:cNvPr>
          <p:cNvPicPr>
            <a:picLocks noChangeAspect="1"/>
          </p:cNvPicPr>
          <p:nvPr/>
        </p:nvPicPr>
        <p:blipFill>
          <a:blip r:embed="rId5"/>
          <a:stretch>
            <a:fillRect/>
          </a:stretch>
        </p:blipFill>
        <p:spPr>
          <a:xfrm>
            <a:off x="3706222" y="609325"/>
            <a:ext cx="4334848" cy="2639064"/>
          </a:xfrm>
          <a:prstGeom prst="rect">
            <a:avLst/>
          </a:prstGeom>
        </p:spPr>
      </p:pic>
      <p:sp>
        <p:nvSpPr>
          <p:cNvPr id="7" name="TextBox 6">
            <a:extLst>
              <a:ext uri="{FF2B5EF4-FFF2-40B4-BE49-F238E27FC236}">
                <a16:creationId xmlns:a16="http://schemas.microsoft.com/office/drawing/2014/main" id="{3859BA65-591E-B8DF-CF0E-8901B8F4C445}"/>
              </a:ext>
            </a:extLst>
          </p:cNvPr>
          <p:cNvSpPr txBox="1"/>
          <p:nvPr/>
        </p:nvSpPr>
        <p:spPr>
          <a:xfrm>
            <a:off x="2267909" y="3553027"/>
            <a:ext cx="6959981" cy="830997"/>
          </a:xfrm>
          <a:prstGeom prst="rect">
            <a:avLst/>
          </a:prstGeom>
          <a:noFill/>
        </p:spPr>
        <p:txBody>
          <a:bodyPr wrap="square">
            <a:spAutoFit/>
          </a:bodyPr>
          <a:lstStyle/>
          <a:p>
            <a:pPr algn="ctr"/>
            <a:r>
              <a:rPr kumimoji="0" lang="en-GB" sz="2400" b="1"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Creating Space to Spark Imagination, Celebrate </a:t>
            </a:r>
            <a:r>
              <a:rPr lang="en-GB" sz="2400" b="1" dirty="0">
                <a:solidFill>
                  <a:schemeClr val="accent1">
                    <a:lumMod val="75000"/>
                  </a:schemeClr>
                </a:solidFill>
                <a:latin typeface="Calibri" panose="020F0502020204030204"/>
              </a:rPr>
              <a:t>Communities</a:t>
            </a:r>
            <a:r>
              <a:rPr kumimoji="0" lang="en-GB" sz="2400" b="1"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 and Enhance Wellbeing</a:t>
            </a:r>
            <a:endParaRPr lang="en-GB" sz="2400" dirty="0">
              <a:solidFill>
                <a:schemeClr val="accent1">
                  <a:lumMod val="75000"/>
                </a:schemeClr>
              </a:solidFill>
            </a:endParaRPr>
          </a:p>
        </p:txBody>
      </p:sp>
      <p:pic>
        <p:nvPicPr>
          <p:cNvPr id="8" name="Picture 7">
            <a:extLst>
              <a:ext uri="{FF2B5EF4-FFF2-40B4-BE49-F238E27FC236}">
                <a16:creationId xmlns:a16="http://schemas.microsoft.com/office/drawing/2014/main" id="{8F121475-29B5-AD2A-3C3A-45D603CAF4AE}"/>
              </a:ext>
            </a:extLst>
          </p:cNvPr>
          <p:cNvPicPr>
            <a:picLocks noChangeAspect="1"/>
          </p:cNvPicPr>
          <p:nvPr/>
        </p:nvPicPr>
        <p:blipFill>
          <a:blip r:embed="rId6"/>
          <a:stretch>
            <a:fillRect/>
          </a:stretch>
        </p:blipFill>
        <p:spPr>
          <a:xfrm>
            <a:off x="9753389" y="4843380"/>
            <a:ext cx="2438611" cy="2024047"/>
          </a:xfrm>
          <a:prstGeom prst="rect">
            <a:avLst/>
          </a:prstGeom>
        </p:spPr>
      </p:pic>
      <p:pic>
        <p:nvPicPr>
          <p:cNvPr id="9" name="Picture 8">
            <a:extLst>
              <a:ext uri="{FF2B5EF4-FFF2-40B4-BE49-F238E27FC236}">
                <a16:creationId xmlns:a16="http://schemas.microsoft.com/office/drawing/2014/main" id="{1FD7446A-8ADF-316E-0E63-A34BD8719FA2}"/>
              </a:ext>
            </a:extLst>
          </p:cNvPr>
          <p:cNvPicPr>
            <a:picLocks noChangeAspect="1"/>
          </p:cNvPicPr>
          <p:nvPr/>
        </p:nvPicPr>
        <p:blipFill>
          <a:blip r:embed="rId7"/>
          <a:stretch>
            <a:fillRect/>
          </a:stretch>
        </p:blipFill>
        <p:spPr>
          <a:xfrm>
            <a:off x="7131882" y="4843380"/>
            <a:ext cx="2621507" cy="2024047"/>
          </a:xfrm>
          <a:prstGeom prst="rect">
            <a:avLst/>
          </a:prstGeom>
        </p:spPr>
      </p:pic>
      <p:pic>
        <p:nvPicPr>
          <p:cNvPr id="10" name="Picture 9">
            <a:extLst>
              <a:ext uri="{FF2B5EF4-FFF2-40B4-BE49-F238E27FC236}">
                <a16:creationId xmlns:a16="http://schemas.microsoft.com/office/drawing/2014/main" id="{DFC1EBB7-E4B8-4514-799E-762E10E5BC5C}"/>
              </a:ext>
            </a:extLst>
          </p:cNvPr>
          <p:cNvPicPr>
            <a:picLocks noChangeAspect="1"/>
          </p:cNvPicPr>
          <p:nvPr/>
        </p:nvPicPr>
        <p:blipFill>
          <a:blip r:embed="rId8"/>
          <a:stretch>
            <a:fillRect/>
          </a:stretch>
        </p:blipFill>
        <p:spPr>
          <a:xfrm>
            <a:off x="0" y="4846146"/>
            <a:ext cx="2267909" cy="2011854"/>
          </a:xfrm>
          <a:prstGeom prst="rect">
            <a:avLst/>
          </a:prstGeom>
        </p:spPr>
      </p:pic>
      <p:pic>
        <p:nvPicPr>
          <p:cNvPr id="12" name="Picture 11">
            <a:extLst>
              <a:ext uri="{FF2B5EF4-FFF2-40B4-BE49-F238E27FC236}">
                <a16:creationId xmlns:a16="http://schemas.microsoft.com/office/drawing/2014/main" id="{7F198700-4D71-DFD0-1F94-7BA119FAB900}"/>
              </a:ext>
            </a:extLst>
          </p:cNvPr>
          <p:cNvPicPr>
            <a:picLocks noChangeAspect="1"/>
          </p:cNvPicPr>
          <p:nvPr/>
        </p:nvPicPr>
        <p:blipFill>
          <a:blip r:embed="rId9"/>
          <a:stretch>
            <a:fillRect/>
          </a:stretch>
        </p:blipFill>
        <p:spPr>
          <a:xfrm>
            <a:off x="5293707" y="4843380"/>
            <a:ext cx="1841152" cy="2011854"/>
          </a:xfrm>
          <a:prstGeom prst="rect">
            <a:avLst/>
          </a:prstGeom>
        </p:spPr>
      </p:pic>
    </p:spTree>
    <p:extLst>
      <p:ext uri="{BB962C8B-B14F-4D97-AF65-F5344CB8AC3E}">
        <p14:creationId xmlns:p14="http://schemas.microsoft.com/office/powerpoint/2010/main" val="1707831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29BB0D-4E68-0064-F01D-A018C3CDFE8F}"/>
              </a:ext>
            </a:extLst>
          </p:cNvPr>
          <p:cNvPicPr>
            <a:picLocks noChangeAspect="1"/>
          </p:cNvPicPr>
          <p:nvPr/>
        </p:nvPicPr>
        <p:blipFill>
          <a:blip r:embed="rId2"/>
          <a:stretch>
            <a:fillRect/>
          </a:stretch>
        </p:blipFill>
        <p:spPr>
          <a:xfrm>
            <a:off x="1496890" y="5730141"/>
            <a:ext cx="2273823" cy="1136911"/>
          </a:xfrm>
          <a:prstGeom prst="rect">
            <a:avLst/>
          </a:prstGeom>
        </p:spPr>
      </p:pic>
      <p:pic>
        <p:nvPicPr>
          <p:cNvPr id="2" name="Picture 1">
            <a:extLst>
              <a:ext uri="{FF2B5EF4-FFF2-40B4-BE49-F238E27FC236}">
                <a16:creationId xmlns:a16="http://schemas.microsoft.com/office/drawing/2014/main" id="{9CE30859-6040-C03F-AB2E-EFD796864116}"/>
              </a:ext>
            </a:extLst>
          </p:cNvPr>
          <p:cNvPicPr>
            <a:picLocks noChangeAspect="1"/>
          </p:cNvPicPr>
          <p:nvPr/>
        </p:nvPicPr>
        <p:blipFill>
          <a:blip r:embed="rId3"/>
          <a:stretch>
            <a:fillRect/>
          </a:stretch>
        </p:blipFill>
        <p:spPr>
          <a:xfrm>
            <a:off x="264450" y="219690"/>
            <a:ext cx="1432684" cy="877900"/>
          </a:xfrm>
          <a:prstGeom prst="rect">
            <a:avLst/>
          </a:prstGeom>
        </p:spPr>
      </p:pic>
      <p:pic>
        <p:nvPicPr>
          <p:cNvPr id="3" name="Picture 2">
            <a:extLst>
              <a:ext uri="{FF2B5EF4-FFF2-40B4-BE49-F238E27FC236}">
                <a16:creationId xmlns:a16="http://schemas.microsoft.com/office/drawing/2014/main" id="{20C90880-54A6-824A-A23F-85608ED97F02}"/>
              </a:ext>
            </a:extLst>
          </p:cNvPr>
          <p:cNvPicPr>
            <a:picLocks noChangeAspect="1"/>
          </p:cNvPicPr>
          <p:nvPr/>
        </p:nvPicPr>
        <p:blipFill rotWithShape="1">
          <a:blip r:embed="rId4"/>
          <a:srcRect t="5730" r="11256"/>
          <a:stretch/>
        </p:blipFill>
        <p:spPr>
          <a:xfrm>
            <a:off x="9736850" y="2410"/>
            <a:ext cx="2440058" cy="1672433"/>
          </a:xfrm>
          <a:prstGeom prst="rect">
            <a:avLst/>
          </a:prstGeom>
        </p:spPr>
      </p:pic>
      <p:pic>
        <p:nvPicPr>
          <p:cNvPr id="5" name="Picture 4">
            <a:extLst>
              <a:ext uri="{FF2B5EF4-FFF2-40B4-BE49-F238E27FC236}">
                <a16:creationId xmlns:a16="http://schemas.microsoft.com/office/drawing/2014/main" id="{7BD83E9C-6E2A-9F6C-FB96-60CCF0E0619B}"/>
              </a:ext>
            </a:extLst>
          </p:cNvPr>
          <p:cNvPicPr>
            <a:picLocks noChangeAspect="1"/>
          </p:cNvPicPr>
          <p:nvPr/>
        </p:nvPicPr>
        <p:blipFill>
          <a:blip r:embed="rId5"/>
          <a:stretch>
            <a:fillRect/>
          </a:stretch>
        </p:blipFill>
        <p:spPr>
          <a:xfrm>
            <a:off x="-27354" y="5739195"/>
            <a:ext cx="1908213" cy="1127858"/>
          </a:xfrm>
          <a:prstGeom prst="rect">
            <a:avLst/>
          </a:prstGeom>
        </p:spPr>
      </p:pic>
      <p:pic>
        <p:nvPicPr>
          <p:cNvPr id="7" name="Picture 6">
            <a:extLst>
              <a:ext uri="{FF2B5EF4-FFF2-40B4-BE49-F238E27FC236}">
                <a16:creationId xmlns:a16="http://schemas.microsoft.com/office/drawing/2014/main" id="{9E234E4D-9B84-BCC5-3D57-E2065CF7680D}"/>
              </a:ext>
            </a:extLst>
          </p:cNvPr>
          <p:cNvPicPr>
            <a:picLocks noChangeAspect="1"/>
          </p:cNvPicPr>
          <p:nvPr/>
        </p:nvPicPr>
        <p:blipFill>
          <a:blip r:embed="rId6"/>
          <a:stretch>
            <a:fillRect/>
          </a:stretch>
        </p:blipFill>
        <p:spPr>
          <a:xfrm>
            <a:off x="3538927" y="5730142"/>
            <a:ext cx="4426080" cy="1127858"/>
          </a:xfrm>
          <a:prstGeom prst="rect">
            <a:avLst/>
          </a:prstGeom>
        </p:spPr>
      </p:pic>
      <p:pic>
        <p:nvPicPr>
          <p:cNvPr id="8" name="Picture 7">
            <a:extLst>
              <a:ext uri="{FF2B5EF4-FFF2-40B4-BE49-F238E27FC236}">
                <a16:creationId xmlns:a16="http://schemas.microsoft.com/office/drawing/2014/main" id="{761B417C-CF82-34DD-BDCD-5B51E5ED6FB5}"/>
              </a:ext>
            </a:extLst>
          </p:cNvPr>
          <p:cNvPicPr>
            <a:picLocks noChangeAspect="1"/>
          </p:cNvPicPr>
          <p:nvPr/>
        </p:nvPicPr>
        <p:blipFill>
          <a:blip r:embed="rId7"/>
          <a:stretch>
            <a:fillRect/>
          </a:stretch>
        </p:blipFill>
        <p:spPr>
          <a:xfrm>
            <a:off x="10466682" y="5727186"/>
            <a:ext cx="1725318" cy="1121761"/>
          </a:xfrm>
          <a:prstGeom prst="rect">
            <a:avLst/>
          </a:prstGeom>
        </p:spPr>
      </p:pic>
      <p:pic>
        <p:nvPicPr>
          <p:cNvPr id="9" name="Picture 8">
            <a:extLst>
              <a:ext uri="{FF2B5EF4-FFF2-40B4-BE49-F238E27FC236}">
                <a16:creationId xmlns:a16="http://schemas.microsoft.com/office/drawing/2014/main" id="{0175BCAA-3CCC-0A68-4890-AF69638A43F0}"/>
              </a:ext>
            </a:extLst>
          </p:cNvPr>
          <p:cNvPicPr>
            <a:picLocks noChangeAspect="1"/>
          </p:cNvPicPr>
          <p:nvPr/>
        </p:nvPicPr>
        <p:blipFill>
          <a:blip r:embed="rId8"/>
          <a:stretch>
            <a:fillRect/>
          </a:stretch>
        </p:blipFill>
        <p:spPr>
          <a:xfrm>
            <a:off x="7983113" y="5720906"/>
            <a:ext cx="768163" cy="1146147"/>
          </a:xfrm>
          <a:prstGeom prst="rect">
            <a:avLst/>
          </a:prstGeom>
        </p:spPr>
      </p:pic>
      <p:pic>
        <p:nvPicPr>
          <p:cNvPr id="18" name="Picture 17">
            <a:extLst>
              <a:ext uri="{FF2B5EF4-FFF2-40B4-BE49-F238E27FC236}">
                <a16:creationId xmlns:a16="http://schemas.microsoft.com/office/drawing/2014/main" id="{C8E27D46-038F-E809-E363-33807B32B24D}"/>
              </a:ext>
            </a:extLst>
          </p:cNvPr>
          <p:cNvPicPr>
            <a:picLocks noChangeAspect="1"/>
          </p:cNvPicPr>
          <p:nvPr/>
        </p:nvPicPr>
        <p:blipFill>
          <a:blip r:embed="rId9"/>
          <a:stretch>
            <a:fillRect/>
          </a:stretch>
        </p:blipFill>
        <p:spPr>
          <a:xfrm>
            <a:off x="8778435" y="5730142"/>
            <a:ext cx="1682642" cy="1121761"/>
          </a:xfrm>
          <a:prstGeom prst="rect">
            <a:avLst/>
          </a:prstGeom>
        </p:spPr>
      </p:pic>
      <p:sp>
        <p:nvSpPr>
          <p:cNvPr id="10" name="TextBox 9">
            <a:extLst>
              <a:ext uri="{FF2B5EF4-FFF2-40B4-BE49-F238E27FC236}">
                <a16:creationId xmlns:a16="http://schemas.microsoft.com/office/drawing/2014/main" id="{0FD387E5-9B4B-BAAA-5B21-6A89509FB032}"/>
              </a:ext>
            </a:extLst>
          </p:cNvPr>
          <p:cNvSpPr txBox="1"/>
          <p:nvPr/>
        </p:nvSpPr>
        <p:spPr>
          <a:xfrm>
            <a:off x="620785" y="1281867"/>
            <a:ext cx="11014745" cy="4370427"/>
          </a:xfrm>
          <a:prstGeom prst="rect">
            <a:avLst/>
          </a:prstGeom>
          <a:noFill/>
        </p:spPr>
        <p:txBody>
          <a:bodyPr wrap="square">
            <a:spAutoFit/>
          </a:bodyPr>
          <a:lstStyle/>
          <a:p>
            <a:endParaRPr lang="en-GB" b="1" dirty="0">
              <a:solidFill>
                <a:schemeClr val="accent1">
                  <a:lumMod val="75000"/>
                </a:schemeClr>
              </a:solidFill>
            </a:endParaRPr>
          </a:p>
          <a:p>
            <a:pPr marL="742950" lvl="1" indent="-285750">
              <a:buFont typeface="Arial" panose="020B0604020202020204" pitchFamily="34" charset="0"/>
              <a:buChar char="•"/>
            </a:pPr>
            <a:r>
              <a:rPr lang="en-GB" sz="2000" dirty="0">
                <a:solidFill>
                  <a:schemeClr val="accent1">
                    <a:lumMod val="75000"/>
                  </a:schemeClr>
                </a:solidFill>
              </a:rPr>
              <a:t>Volunteer service delivering books to adults in their own homes </a:t>
            </a:r>
          </a:p>
          <a:p>
            <a:pPr marL="742950" lvl="1" indent="-285750">
              <a:buFont typeface="Arial" panose="020B0604020202020204" pitchFamily="34" charset="0"/>
              <a:buChar char="•"/>
            </a:pPr>
            <a:r>
              <a:rPr lang="en-GB" sz="2000" dirty="0">
                <a:solidFill>
                  <a:schemeClr val="accent1">
                    <a:lumMod val="75000"/>
                  </a:schemeClr>
                </a:solidFill>
              </a:rPr>
              <a:t>Targets people experiencing ill health, caring responsibilities or incapacity </a:t>
            </a:r>
          </a:p>
          <a:p>
            <a:pPr marL="742950" lvl="1" indent="-285750">
              <a:buFont typeface="Arial" panose="020B0604020202020204" pitchFamily="34" charset="0"/>
              <a:buChar char="•"/>
            </a:pPr>
            <a:r>
              <a:rPr lang="en-GB" sz="2000" dirty="0">
                <a:solidFill>
                  <a:schemeClr val="accent1">
                    <a:lumMod val="75000"/>
                  </a:schemeClr>
                </a:solidFill>
              </a:rPr>
              <a:t>Clients matched with a regular volunteer </a:t>
            </a:r>
          </a:p>
          <a:p>
            <a:pPr marL="742950" lvl="1" indent="-285750">
              <a:buFont typeface="Arial" panose="020B0604020202020204" pitchFamily="34" charset="0"/>
              <a:buChar char="•"/>
            </a:pPr>
            <a:r>
              <a:rPr lang="en-GB" sz="2000" dirty="0">
                <a:solidFill>
                  <a:schemeClr val="accent1">
                    <a:lumMod val="75000"/>
                  </a:schemeClr>
                </a:solidFill>
              </a:rPr>
              <a:t>Clients and volunteers form supportive befriending relationships that eases isolation</a:t>
            </a:r>
          </a:p>
          <a:p>
            <a:pPr marL="742950" lvl="1" indent="-285750">
              <a:buFont typeface="Arial" panose="020B0604020202020204" pitchFamily="34" charset="0"/>
              <a:buChar char="•"/>
            </a:pPr>
            <a:r>
              <a:rPr lang="en-GB" sz="2000" dirty="0">
                <a:solidFill>
                  <a:schemeClr val="accent1">
                    <a:lumMod val="75000"/>
                  </a:schemeClr>
                </a:solidFill>
              </a:rPr>
              <a:t>Great mental health benefits for both clients and volunteers</a:t>
            </a:r>
          </a:p>
          <a:p>
            <a:pPr marL="742950" lvl="1" indent="-285750">
              <a:buFont typeface="Arial" panose="020B0604020202020204" pitchFamily="34" charset="0"/>
              <a:buChar char="•"/>
            </a:pPr>
            <a:endParaRPr lang="en-GB" sz="2000" dirty="0"/>
          </a:p>
          <a:p>
            <a:r>
              <a:rPr lang="en-GB" sz="2000" b="1" dirty="0">
                <a:solidFill>
                  <a:schemeClr val="accent1">
                    <a:lumMod val="75000"/>
                  </a:schemeClr>
                </a:solidFill>
              </a:rPr>
              <a:t>Achievements and impact this year:</a:t>
            </a:r>
          </a:p>
          <a:p>
            <a:endParaRPr lang="en-GB" sz="2000" dirty="0">
              <a:solidFill>
                <a:schemeClr val="accent1">
                  <a:lumMod val="75000"/>
                </a:schemeClr>
              </a:solidFill>
            </a:endParaRPr>
          </a:p>
          <a:p>
            <a:pPr marL="742950" lvl="1" indent="-285750">
              <a:buFont typeface="Arial" panose="020B0604020202020204" pitchFamily="34" charset="0"/>
              <a:buChar char="•"/>
            </a:pPr>
            <a:r>
              <a:rPr lang="en-GB" sz="2000" dirty="0">
                <a:solidFill>
                  <a:schemeClr val="accent1">
                    <a:lumMod val="75000"/>
                  </a:schemeClr>
                </a:solidFill>
              </a:rPr>
              <a:t>Appointment of a full time Home library Service Officer role </a:t>
            </a:r>
          </a:p>
          <a:p>
            <a:pPr marL="742950" lvl="1" indent="-285750">
              <a:buFont typeface="Arial" panose="020B0604020202020204" pitchFamily="34" charset="0"/>
              <a:buChar char="•"/>
            </a:pPr>
            <a:r>
              <a:rPr lang="en-GB" sz="2000" dirty="0">
                <a:solidFill>
                  <a:schemeClr val="accent1">
                    <a:lumMod val="75000"/>
                  </a:schemeClr>
                </a:solidFill>
              </a:rPr>
              <a:t>48% increase in clients, 64% increase in volunteers</a:t>
            </a:r>
          </a:p>
          <a:p>
            <a:pPr lvl="1"/>
            <a:endParaRPr lang="en-GB" sz="2000" dirty="0">
              <a:solidFill>
                <a:schemeClr val="accent1">
                  <a:lumMod val="75000"/>
                </a:schemeClr>
              </a:solidFill>
            </a:endParaRPr>
          </a:p>
          <a:p>
            <a:pPr lvl="1" algn="ctr"/>
            <a:r>
              <a:rPr lang="en-GB" sz="2000" dirty="0">
                <a:solidFill>
                  <a:schemeClr val="accent6">
                    <a:lumMod val="75000"/>
                  </a:schemeClr>
                </a:solidFill>
              </a:rPr>
              <a:t>”The service has been a great help to me … people like my volunteer make a big difference to people like me.”</a:t>
            </a:r>
          </a:p>
        </p:txBody>
      </p:sp>
      <p:sp>
        <p:nvSpPr>
          <p:cNvPr id="11" name="TextBox 10">
            <a:extLst>
              <a:ext uri="{FF2B5EF4-FFF2-40B4-BE49-F238E27FC236}">
                <a16:creationId xmlns:a16="http://schemas.microsoft.com/office/drawing/2014/main" id="{16FE3260-8485-E213-8438-99B65421B094}"/>
              </a:ext>
            </a:extLst>
          </p:cNvPr>
          <p:cNvSpPr txBox="1"/>
          <p:nvPr/>
        </p:nvSpPr>
        <p:spPr>
          <a:xfrm>
            <a:off x="2650921" y="318782"/>
            <a:ext cx="6962862" cy="584775"/>
          </a:xfrm>
          <a:prstGeom prst="rect">
            <a:avLst/>
          </a:prstGeom>
          <a:noFill/>
        </p:spPr>
        <p:txBody>
          <a:bodyPr wrap="square" rtlCol="0">
            <a:spAutoFit/>
          </a:bodyPr>
          <a:lstStyle/>
          <a:p>
            <a:pPr algn="ctr"/>
            <a:r>
              <a:rPr lang="en-GB" sz="3200" b="1" dirty="0">
                <a:solidFill>
                  <a:schemeClr val="accent1">
                    <a:lumMod val="75000"/>
                  </a:schemeClr>
                </a:solidFill>
              </a:rPr>
              <a:t>Safe and Well - Home Library Service</a:t>
            </a:r>
          </a:p>
        </p:txBody>
      </p:sp>
    </p:spTree>
    <p:extLst>
      <p:ext uri="{BB962C8B-B14F-4D97-AF65-F5344CB8AC3E}">
        <p14:creationId xmlns:p14="http://schemas.microsoft.com/office/powerpoint/2010/main" val="505174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E30859-6040-C03F-AB2E-EFD796864116}"/>
              </a:ext>
            </a:extLst>
          </p:cNvPr>
          <p:cNvPicPr>
            <a:picLocks noChangeAspect="1"/>
          </p:cNvPicPr>
          <p:nvPr/>
        </p:nvPicPr>
        <p:blipFill>
          <a:blip r:embed="rId2"/>
          <a:stretch>
            <a:fillRect/>
          </a:stretch>
        </p:blipFill>
        <p:spPr>
          <a:xfrm>
            <a:off x="264450" y="219690"/>
            <a:ext cx="1432684" cy="877900"/>
          </a:xfrm>
          <a:prstGeom prst="rect">
            <a:avLst/>
          </a:prstGeom>
        </p:spPr>
      </p:pic>
      <p:pic>
        <p:nvPicPr>
          <p:cNvPr id="3" name="Picture 2">
            <a:extLst>
              <a:ext uri="{FF2B5EF4-FFF2-40B4-BE49-F238E27FC236}">
                <a16:creationId xmlns:a16="http://schemas.microsoft.com/office/drawing/2014/main" id="{20C90880-54A6-824A-A23F-85608ED97F02}"/>
              </a:ext>
            </a:extLst>
          </p:cNvPr>
          <p:cNvPicPr>
            <a:picLocks noChangeAspect="1"/>
          </p:cNvPicPr>
          <p:nvPr/>
        </p:nvPicPr>
        <p:blipFill rotWithShape="1">
          <a:blip r:embed="rId3"/>
          <a:srcRect t="5730" r="11256"/>
          <a:stretch/>
        </p:blipFill>
        <p:spPr>
          <a:xfrm>
            <a:off x="9736850" y="2410"/>
            <a:ext cx="2440058" cy="1672433"/>
          </a:xfrm>
          <a:prstGeom prst="rect">
            <a:avLst/>
          </a:prstGeom>
        </p:spPr>
      </p:pic>
      <p:pic>
        <p:nvPicPr>
          <p:cNvPr id="10" name="Picture 9">
            <a:extLst>
              <a:ext uri="{FF2B5EF4-FFF2-40B4-BE49-F238E27FC236}">
                <a16:creationId xmlns:a16="http://schemas.microsoft.com/office/drawing/2014/main" id="{AAB753CF-55EB-F91B-AC1E-D9D680290E57}"/>
              </a:ext>
            </a:extLst>
          </p:cNvPr>
          <p:cNvPicPr>
            <a:picLocks noChangeAspect="1"/>
          </p:cNvPicPr>
          <p:nvPr/>
        </p:nvPicPr>
        <p:blipFill>
          <a:blip r:embed="rId4"/>
          <a:stretch>
            <a:fillRect/>
          </a:stretch>
        </p:blipFill>
        <p:spPr>
          <a:xfrm>
            <a:off x="0" y="5827687"/>
            <a:ext cx="1542422" cy="1030313"/>
          </a:xfrm>
          <a:prstGeom prst="rect">
            <a:avLst/>
          </a:prstGeom>
        </p:spPr>
      </p:pic>
      <p:pic>
        <p:nvPicPr>
          <p:cNvPr id="11" name="Picture 10">
            <a:extLst>
              <a:ext uri="{FF2B5EF4-FFF2-40B4-BE49-F238E27FC236}">
                <a16:creationId xmlns:a16="http://schemas.microsoft.com/office/drawing/2014/main" id="{501FB725-0BFB-C408-C800-1F47CE17ABF0}"/>
              </a:ext>
            </a:extLst>
          </p:cNvPr>
          <p:cNvPicPr>
            <a:picLocks noChangeAspect="1"/>
          </p:cNvPicPr>
          <p:nvPr/>
        </p:nvPicPr>
        <p:blipFill>
          <a:blip r:embed="rId5"/>
          <a:stretch>
            <a:fillRect/>
          </a:stretch>
        </p:blipFill>
        <p:spPr>
          <a:xfrm>
            <a:off x="1542422" y="5827686"/>
            <a:ext cx="1542422" cy="1030313"/>
          </a:xfrm>
          <a:prstGeom prst="rect">
            <a:avLst/>
          </a:prstGeom>
        </p:spPr>
      </p:pic>
      <p:pic>
        <p:nvPicPr>
          <p:cNvPr id="12" name="Picture 11">
            <a:extLst>
              <a:ext uri="{FF2B5EF4-FFF2-40B4-BE49-F238E27FC236}">
                <a16:creationId xmlns:a16="http://schemas.microsoft.com/office/drawing/2014/main" id="{DF9EBDB4-92FD-2859-2C16-D97D97462F92}"/>
              </a:ext>
            </a:extLst>
          </p:cNvPr>
          <p:cNvPicPr>
            <a:picLocks noChangeAspect="1"/>
          </p:cNvPicPr>
          <p:nvPr/>
        </p:nvPicPr>
        <p:blipFill>
          <a:blip r:embed="rId6"/>
          <a:stretch>
            <a:fillRect/>
          </a:stretch>
        </p:blipFill>
        <p:spPr>
          <a:xfrm>
            <a:off x="3084844" y="5827685"/>
            <a:ext cx="2347163" cy="1030313"/>
          </a:xfrm>
          <a:prstGeom prst="rect">
            <a:avLst/>
          </a:prstGeom>
        </p:spPr>
      </p:pic>
      <p:pic>
        <p:nvPicPr>
          <p:cNvPr id="13" name="Picture 12">
            <a:extLst>
              <a:ext uri="{FF2B5EF4-FFF2-40B4-BE49-F238E27FC236}">
                <a16:creationId xmlns:a16="http://schemas.microsoft.com/office/drawing/2014/main" id="{A6998AE4-96DC-7845-13F5-EE8C70A02A39}"/>
              </a:ext>
            </a:extLst>
          </p:cNvPr>
          <p:cNvPicPr>
            <a:picLocks noChangeAspect="1"/>
          </p:cNvPicPr>
          <p:nvPr/>
        </p:nvPicPr>
        <p:blipFill>
          <a:blip r:embed="rId7"/>
          <a:stretch>
            <a:fillRect/>
          </a:stretch>
        </p:blipFill>
        <p:spPr>
          <a:xfrm>
            <a:off x="5432007" y="5827687"/>
            <a:ext cx="1164437" cy="1030313"/>
          </a:xfrm>
          <a:prstGeom prst="rect">
            <a:avLst/>
          </a:prstGeom>
        </p:spPr>
      </p:pic>
      <p:pic>
        <p:nvPicPr>
          <p:cNvPr id="14" name="Picture 13">
            <a:extLst>
              <a:ext uri="{FF2B5EF4-FFF2-40B4-BE49-F238E27FC236}">
                <a16:creationId xmlns:a16="http://schemas.microsoft.com/office/drawing/2014/main" id="{9D4B3944-CD49-1FEA-A31C-32A9E11A4437}"/>
              </a:ext>
            </a:extLst>
          </p:cNvPr>
          <p:cNvPicPr>
            <a:picLocks noChangeAspect="1"/>
          </p:cNvPicPr>
          <p:nvPr/>
        </p:nvPicPr>
        <p:blipFill>
          <a:blip r:embed="rId8"/>
          <a:stretch>
            <a:fillRect/>
          </a:stretch>
        </p:blipFill>
        <p:spPr>
          <a:xfrm>
            <a:off x="6596444" y="5827684"/>
            <a:ext cx="1542422" cy="1030313"/>
          </a:xfrm>
          <a:prstGeom prst="rect">
            <a:avLst/>
          </a:prstGeom>
        </p:spPr>
      </p:pic>
      <p:pic>
        <p:nvPicPr>
          <p:cNvPr id="15" name="Picture 14">
            <a:extLst>
              <a:ext uri="{FF2B5EF4-FFF2-40B4-BE49-F238E27FC236}">
                <a16:creationId xmlns:a16="http://schemas.microsoft.com/office/drawing/2014/main" id="{3DA06869-63E8-A544-7270-952F28FC622B}"/>
              </a:ext>
            </a:extLst>
          </p:cNvPr>
          <p:cNvPicPr>
            <a:picLocks noChangeAspect="1"/>
          </p:cNvPicPr>
          <p:nvPr/>
        </p:nvPicPr>
        <p:blipFill>
          <a:blip r:embed="rId9"/>
          <a:stretch>
            <a:fillRect/>
          </a:stretch>
        </p:blipFill>
        <p:spPr>
          <a:xfrm>
            <a:off x="8138866" y="5825277"/>
            <a:ext cx="4115157" cy="1030313"/>
          </a:xfrm>
          <a:prstGeom prst="rect">
            <a:avLst/>
          </a:prstGeom>
        </p:spPr>
      </p:pic>
      <p:sp>
        <p:nvSpPr>
          <p:cNvPr id="18" name="TextBox 17">
            <a:extLst>
              <a:ext uri="{FF2B5EF4-FFF2-40B4-BE49-F238E27FC236}">
                <a16:creationId xmlns:a16="http://schemas.microsoft.com/office/drawing/2014/main" id="{CF7F28BF-E2A0-7D2E-F949-5A8E863BE273}"/>
              </a:ext>
            </a:extLst>
          </p:cNvPr>
          <p:cNvSpPr txBox="1"/>
          <p:nvPr/>
        </p:nvSpPr>
        <p:spPr>
          <a:xfrm>
            <a:off x="1845578" y="206757"/>
            <a:ext cx="8028264" cy="584775"/>
          </a:xfrm>
          <a:prstGeom prst="rect">
            <a:avLst/>
          </a:prstGeom>
          <a:noFill/>
        </p:spPr>
        <p:txBody>
          <a:bodyPr wrap="square" rtlCol="0">
            <a:spAutoFit/>
          </a:bodyPr>
          <a:lstStyle/>
          <a:p>
            <a:pPr algn="ctr"/>
            <a:r>
              <a:rPr lang="en-GB" sz="3200" b="1" dirty="0">
                <a:solidFill>
                  <a:schemeClr val="accent1">
                    <a:lumMod val="75000"/>
                  </a:schemeClr>
                </a:solidFill>
              </a:rPr>
              <a:t>Improved Opportunities - Libraries</a:t>
            </a:r>
          </a:p>
        </p:txBody>
      </p:sp>
      <p:sp>
        <p:nvSpPr>
          <p:cNvPr id="5" name="TextBox 4">
            <a:extLst>
              <a:ext uri="{FF2B5EF4-FFF2-40B4-BE49-F238E27FC236}">
                <a16:creationId xmlns:a16="http://schemas.microsoft.com/office/drawing/2014/main" id="{5FF3111A-9929-3CC3-0CF5-F0836F722967}"/>
              </a:ext>
            </a:extLst>
          </p:cNvPr>
          <p:cNvSpPr txBox="1"/>
          <p:nvPr/>
        </p:nvSpPr>
        <p:spPr>
          <a:xfrm>
            <a:off x="469783" y="1781337"/>
            <a:ext cx="11107023" cy="1938992"/>
          </a:xfrm>
          <a:prstGeom prst="rect">
            <a:avLst/>
          </a:prstGeom>
          <a:noFill/>
        </p:spPr>
        <p:txBody>
          <a:bodyPr wrap="square">
            <a:spAutoFit/>
          </a:bodyPr>
          <a:lstStyle/>
          <a:p>
            <a:pPr marL="285750" indent="-285750">
              <a:buFont typeface="Arial" panose="020B0604020202020204" pitchFamily="34" charset="0"/>
              <a:buChar char="•"/>
            </a:pPr>
            <a:r>
              <a:rPr lang="en-GB" sz="2000" dirty="0">
                <a:solidFill>
                  <a:schemeClr val="accent1">
                    <a:lumMod val="75000"/>
                  </a:schemeClr>
                </a:solidFill>
              </a:rPr>
              <a:t>The theme for the 2023 Summer Reading Challenge was ‘Ready, Set, Read’, a major national campaign co-ordinated by The Reading Agency. </a:t>
            </a:r>
          </a:p>
          <a:p>
            <a:endParaRPr lang="en-GB" sz="2000" dirty="0">
              <a:solidFill>
                <a:schemeClr val="accent1">
                  <a:lumMod val="75000"/>
                </a:schemeClr>
              </a:solidFill>
            </a:endParaRPr>
          </a:p>
          <a:p>
            <a:endParaRPr lang="en-GB" sz="2000" dirty="0">
              <a:solidFill>
                <a:schemeClr val="accent1">
                  <a:lumMod val="75000"/>
                </a:schemeClr>
              </a:solidFill>
            </a:endParaRPr>
          </a:p>
          <a:p>
            <a:pPr marL="285750" indent="-285750">
              <a:buFont typeface="Arial" panose="020B0604020202020204" pitchFamily="34" charset="0"/>
              <a:buChar char="•"/>
            </a:pPr>
            <a:r>
              <a:rPr lang="en-GB" sz="2000" dirty="0">
                <a:solidFill>
                  <a:schemeClr val="accent1">
                    <a:lumMod val="75000"/>
                  </a:schemeClr>
                </a:solidFill>
              </a:rPr>
              <a:t>Nearly two thousand more children took part in the challenge than last year, reading an incredible 252,035 books and reading or listening to 2,644 e-books! </a:t>
            </a:r>
          </a:p>
        </p:txBody>
      </p:sp>
    </p:spTree>
    <p:extLst>
      <p:ext uri="{BB962C8B-B14F-4D97-AF65-F5344CB8AC3E}">
        <p14:creationId xmlns:p14="http://schemas.microsoft.com/office/powerpoint/2010/main" val="732016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E30859-6040-C03F-AB2E-EFD796864116}"/>
              </a:ext>
            </a:extLst>
          </p:cNvPr>
          <p:cNvPicPr>
            <a:picLocks noChangeAspect="1"/>
          </p:cNvPicPr>
          <p:nvPr/>
        </p:nvPicPr>
        <p:blipFill>
          <a:blip r:embed="rId2"/>
          <a:stretch>
            <a:fillRect/>
          </a:stretch>
        </p:blipFill>
        <p:spPr>
          <a:xfrm>
            <a:off x="264450" y="219690"/>
            <a:ext cx="1432684" cy="877900"/>
          </a:xfrm>
          <a:prstGeom prst="rect">
            <a:avLst/>
          </a:prstGeom>
        </p:spPr>
      </p:pic>
      <p:pic>
        <p:nvPicPr>
          <p:cNvPr id="3" name="Picture 2">
            <a:extLst>
              <a:ext uri="{FF2B5EF4-FFF2-40B4-BE49-F238E27FC236}">
                <a16:creationId xmlns:a16="http://schemas.microsoft.com/office/drawing/2014/main" id="{20C90880-54A6-824A-A23F-85608ED97F02}"/>
              </a:ext>
            </a:extLst>
          </p:cNvPr>
          <p:cNvPicPr>
            <a:picLocks noChangeAspect="1"/>
          </p:cNvPicPr>
          <p:nvPr/>
        </p:nvPicPr>
        <p:blipFill rotWithShape="1">
          <a:blip r:embed="rId3"/>
          <a:srcRect t="5730" r="11256"/>
          <a:stretch/>
        </p:blipFill>
        <p:spPr>
          <a:xfrm>
            <a:off x="9736850" y="2410"/>
            <a:ext cx="2440058" cy="1672433"/>
          </a:xfrm>
          <a:prstGeom prst="rect">
            <a:avLst/>
          </a:prstGeom>
        </p:spPr>
      </p:pic>
      <p:pic>
        <p:nvPicPr>
          <p:cNvPr id="10" name="Picture 9">
            <a:extLst>
              <a:ext uri="{FF2B5EF4-FFF2-40B4-BE49-F238E27FC236}">
                <a16:creationId xmlns:a16="http://schemas.microsoft.com/office/drawing/2014/main" id="{AAB753CF-55EB-F91B-AC1E-D9D680290E57}"/>
              </a:ext>
            </a:extLst>
          </p:cNvPr>
          <p:cNvPicPr>
            <a:picLocks noChangeAspect="1"/>
          </p:cNvPicPr>
          <p:nvPr/>
        </p:nvPicPr>
        <p:blipFill>
          <a:blip r:embed="rId4"/>
          <a:stretch>
            <a:fillRect/>
          </a:stretch>
        </p:blipFill>
        <p:spPr>
          <a:xfrm>
            <a:off x="0" y="5827687"/>
            <a:ext cx="1542422" cy="1030313"/>
          </a:xfrm>
          <a:prstGeom prst="rect">
            <a:avLst/>
          </a:prstGeom>
        </p:spPr>
      </p:pic>
      <p:pic>
        <p:nvPicPr>
          <p:cNvPr id="11" name="Picture 10">
            <a:extLst>
              <a:ext uri="{FF2B5EF4-FFF2-40B4-BE49-F238E27FC236}">
                <a16:creationId xmlns:a16="http://schemas.microsoft.com/office/drawing/2014/main" id="{501FB725-0BFB-C408-C800-1F47CE17ABF0}"/>
              </a:ext>
            </a:extLst>
          </p:cNvPr>
          <p:cNvPicPr>
            <a:picLocks noChangeAspect="1"/>
          </p:cNvPicPr>
          <p:nvPr/>
        </p:nvPicPr>
        <p:blipFill>
          <a:blip r:embed="rId5"/>
          <a:stretch>
            <a:fillRect/>
          </a:stretch>
        </p:blipFill>
        <p:spPr>
          <a:xfrm>
            <a:off x="1542422" y="5827686"/>
            <a:ext cx="1542422" cy="1030313"/>
          </a:xfrm>
          <a:prstGeom prst="rect">
            <a:avLst/>
          </a:prstGeom>
        </p:spPr>
      </p:pic>
      <p:pic>
        <p:nvPicPr>
          <p:cNvPr id="12" name="Picture 11">
            <a:extLst>
              <a:ext uri="{FF2B5EF4-FFF2-40B4-BE49-F238E27FC236}">
                <a16:creationId xmlns:a16="http://schemas.microsoft.com/office/drawing/2014/main" id="{DF9EBDB4-92FD-2859-2C16-D97D97462F92}"/>
              </a:ext>
            </a:extLst>
          </p:cNvPr>
          <p:cNvPicPr>
            <a:picLocks noChangeAspect="1"/>
          </p:cNvPicPr>
          <p:nvPr/>
        </p:nvPicPr>
        <p:blipFill>
          <a:blip r:embed="rId6"/>
          <a:stretch>
            <a:fillRect/>
          </a:stretch>
        </p:blipFill>
        <p:spPr>
          <a:xfrm>
            <a:off x="3084844" y="5827685"/>
            <a:ext cx="2347163" cy="1030313"/>
          </a:xfrm>
          <a:prstGeom prst="rect">
            <a:avLst/>
          </a:prstGeom>
        </p:spPr>
      </p:pic>
      <p:pic>
        <p:nvPicPr>
          <p:cNvPr id="13" name="Picture 12">
            <a:extLst>
              <a:ext uri="{FF2B5EF4-FFF2-40B4-BE49-F238E27FC236}">
                <a16:creationId xmlns:a16="http://schemas.microsoft.com/office/drawing/2014/main" id="{A6998AE4-96DC-7845-13F5-EE8C70A02A39}"/>
              </a:ext>
            </a:extLst>
          </p:cNvPr>
          <p:cNvPicPr>
            <a:picLocks noChangeAspect="1"/>
          </p:cNvPicPr>
          <p:nvPr/>
        </p:nvPicPr>
        <p:blipFill>
          <a:blip r:embed="rId7"/>
          <a:stretch>
            <a:fillRect/>
          </a:stretch>
        </p:blipFill>
        <p:spPr>
          <a:xfrm>
            <a:off x="5432007" y="5827687"/>
            <a:ext cx="1164437" cy="1030313"/>
          </a:xfrm>
          <a:prstGeom prst="rect">
            <a:avLst/>
          </a:prstGeom>
        </p:spPr>
      </p:pic>
      <p:pic>
        <p:nvPicPr>
          <p:cNvPr id="14" name="Picture 13">
            <a:extLst>
              <a:ext uri="{FF2B5EF4-FFF2-40B4-BE49-F238E27FC236}">
                <a16:creationId xmlns:a16="http://schemas.microsoft.com/office/drawing/2014/main" id="{9D4B3944-CD49-1FEA-A31C-32A9E11A4437}"/>
              </a:ext>
            </a:extLst>
          </p:cNvPr>
          <p:cNvPicPr>
            <a:picLocks noChangeAspect="1"/>
          </p:cNvPicPr>
          <p:nvPr/>
        </p:nvPicPr>
        <p:blipFill>
          <a:blip r:embed="rId8"/>
          <a:stretch>
            <a:fillRect/>
          </a:stretch>
        </p:blipFill>
        <p:spPr>
          <a:xfrm>
            <a:off x="6596444" y="5827684"/>
            <a:ext cx="1542422" cy="1030313"/>
          </a:xfrm>
          <a:prstGeom prst="rect">
            <a:avLst/>
          </a:prstGeom>
        </p:spPr>
      </p:pic>
      <p:pic>
        <p:nvPicPr>
          <p:cNvPr id="15" name="Picture 14">
            <a:extLst>
              <a:ext uri="{FF2B5EF4-FFF2-40B4-BE49-F238E27FC236}">
                <a16:creationId xmlns:a16="http://schemas.microsoft.com/office/drawing/2014/main" id="{3DA06869-63E8-A544-7270-952F28FC622B}"/>
              </a:ext>
            </a:extLst>
          </p:cNvPr>
          <p:cNvPicPr>
            <a:picLocks noChangeAspect="1"/>
          </p:cNvPicPr>
          <p:nvPr/>
        </p:nvPicPr>
        <p:blipFill>
          <a:blip r:embed="rId9"/>
          <a:stretch>
            <a:fillRect/>
          </a:stretch>
        </p:blipFill>
        <p:spPr>
          <a:xfrm>
            <a:off x="8138866" y="5825277"/>
            <a:ext cx="4115157" cy="1030313"/>
          </a:xfrm>
          <a:prstGeom prst="rect">
            <a:avLst/>
          </a:prstGeom>
        </p:spPr>
      </p:pic>
      <p:sp>
        <p:nvSpPr>
          <p:cNvPr id="18" name="TextBox 17">
            <a:extLst>
              <a:ext uri="{FF2B5EF4-FFF2-40B4-BE49-F238E27FC236}">
                <a16:creationId xmlns:a16="http://schemas.microsoft.com/office/drawing/2014/main" id="{CF7F28BF-E2A0-7D2E-F949-5A8E863BE273}"/>
              </a:ext>
            </a:extLst>
          </p:cNvPr>
          <p:cNvSpPr txBox="1"/>
          <p:nvPr/>
        </p:nvSpPr>
        <p:spPr>
          <a:xfrm>
            <a:off x="1542422" y="120031"/>
            <a:ext cx="8028264" cy="1077218"/>
          </a:xfrm>
          <a:prstGeom prst="rect">
            <a:avLst/>
          </a:prstGeom>
          <a:noFill/>
        </p:spPr>
        <p:txBody>
          <a:bodyPr wrap="square" rtlCol="0">
            <a:spAutoFit/>
          </a:bodyPr>
          <a:lstStyle/>
          <a:p>
            <a:pPr algn="ctr"/>
            <a:r>
              <a:rPr lang="en-GB" sz="3200" b="1" dirty="0">
                <a:solidFill>
                  <a:schemeClr val="accent1">
                    <a:lumMod val="75000"/>
                  </a:schemeClr>
                </a:solidFill>
              </a:rPr>
              <a:t>Improved Opportunities</a:t>
            </a:r>
          </a:p>
          <a:p>
            <a:pPr algn="ctr"/>
            <a:r>
              <a:rPr lang="en-GB" sz="3200" b="1" dirty="0">
                <a:solidFill>
                  <a:schemeClr val="accent1">
                    <a:lumMod val="75000"/>
                  </a:schemeClr>
                </a:solidFill>
              </a:rPr>
              <a:t>Creative Expressions in Libraries</a:t>
            </a:r>
          </a:p>
        </p:txBody>
      </p:sp>
      <p:sp>
        <p:nvSpPr>
          <p:cNvPr id="5" name="TextBox 4">
            <a:extLst>
              <a:ext uri="{FF2B5EF4-FFF2-40B4-BE49-F238E27FC236}">
                <a16:creationId xmlns:a16="http://schemas.microsoft.com/office/drawing/2014/main" id="{5FF3111A-9929-3CC3-0CF5-F0836F722967}"/>
              </a:ext>
            </a:extLst>
          </p:cNvPr>
          <p:cNvSpPr txBox="1"/>
          <p:nvPr/>
        </p:nvSpPr>
        <p:spPr>
          <a:xfrm>
            <a:off x="469783" y="1915561"/>
            <a:ext cx="11107023" cy="3170099"/>
          </a:xfrm>
          <a:prstGeom prst="rect">
            <a:avLst/>
          </a:prstGeom>
          <a:noFill/>
        </p:spPr>
        <p:txBody>
          <a:bodyPr wrap="square">
            <a:spAutoFit/>
          </a:bodyPr>
          <a:lstStyle/>
          <a:p>
            <a:pPr marL="285750" indent="-285750">
              <a:buFont typeface="Arial" panose="020B0604020202020204" pitchFamily="34" charset="0"/>
              <a:buChar char="•"/>
            </a:pPr>
            <a:r>
              <a:rPr lang="en-GB" sz="2000" dirty="0">
                <a:solidFill>
                  <a:schemeClr val="accent1">
                    <a:lumMod val="75000"/>
                  </a:schemeClr>
                </a:solidFill>
              </a:rPr>
              <a:t>Developing cultural opportunities for children, young people and families using our network of libraries has been a key priority this year. Our Creative Expression In Libraries (CEIL) programme offered participants a rich experience of working in partnership with highly skilled creative practitioners.</a:t>
            </a:r>
          </a:p>
          <a:p>
            <a:endParaRPr lang="en-GB" sz="1200" dirty="0">
              <a:solidFill>
                <a:srgbClr val="FF0000"/>
              </a:solidFill>
            </a:endParaRPr>
          </a:p>
          <a:p>
            <a:endParaRPr lang="en-GB" sz="1400" dirty="0"/>
          </a:p>
          <a:p>
            <a:pPr lvl="1"/>
            <a:r>
              <a:rPr lang="en-GB" sz="2000" dirty="0">
                <a:solidFill>
                  <a:schemeClr val="accent6">
                    <a:lumMod val="75000"/>
                  </a:schemeClr>
                </a:solidFill>
              </a:rPr>
              <a:t>In many cases the impact of the work has been profound with one young man returning to college</a:t>
            </a:r>
          </a:p>
          <a:p>
            <a:pPr algn="ctr"/>
            <a:r>
              <a:rPr lang="en-GB" sz="2000" dirty="0">
                <a:solidFill>
                  <a:schemeClr val="accent6">
                    <a:lumMod val="75000"/>
                  </a:schemeClr>
                </a:solidFill>
              </a:rPr>
              <a:t>to pursue a qualification in photography specifically because of his involvement in the project at Melton.                    </a:t>
            </a:r>
            <a:r>
              <a:rPr lang="en-GB" sz="2000" i="1" dirty="0">
                <a:solidFill>
                  <a:schemeClr val="accent6">
                    <a:lumMod val="75000"/>
                  </a:schemeClr>
                </a:solidFill>
              </a:rPr>
              <a:t>“It has given him a purpose for moving on.” </a:t>
            </a:r>
          </a:p>
          <a:p>
            <a:endParaRPr lang="en-GB" sz="1400" i="1" dirty="0">
              <a:solidFill>
                <a:schemeClr val="accent6">
                  <a:lumMod val="75000"/>
                </a:schemeClr>
              </a:solidFill>
            </a:endParaRPr>
          </a:p>
          <a:p>
            <a:pPr marL="285750" indent="-285750">
              <a:buFont typeface="Arial" panose="020B0604020202020204" pitchFamily="34" charset="0"/>
              <a:buChar char="•"/>
            </a:pPr>
            <a:r>
              <a:rPr lang="en-GB" sz="2000" dirty="0">
                <a:solidFill>
                  <a:schemeClr val="accent1">
                    <a:lumMod val="75000"/>
                  </a:schemeClr>
                </a:solidFill>
              </a:rPr>
              <a:t>More generally over 85% of those involved in projects reported their intention to engage further with future cultural activities in libraries and noting feeling more connected with their local library</a:t>
            </a:r>
            <a:r>
              <a:rPr lang="en-GB" sz="2000" dirty="0">
                <a:solidFill>
                  <a:schemeClr val="accent6">
                    <a:lumMod val="75000"/>
                  </a:schemeClr>
                </a:solidFill>
              </a:rPr>
              <a:t>. </a:t>
            </a:r>
          </a:p>
        </p:txBody>
      </p:sp>
    </p:spTree>
    <p:extLst>
      <p:ext uri="{BB962C8B-B14F-4D97-AF65-F5344CB8AC3E}">
        <p14:creationId xmlns:p14="http://schemas.microsoft.com/office/powerpoint/2010/main" val="2766433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E30859-6040-C03F-AB2E-EFD796864116}"/>
              </a:ext>
            </a:extLst>
          </p:cNvPr>
          <p:cNvPicPr>
            <a:picLocks noChangeAspect="1"/>
          </p:cNvPicPr>
          <p:nvPr/>
        </p:nvPicPr>
        <p:blipFill>
          <a:blip r:embed="rId2"/>
          <a:stretch>
            <a:fillRect/>
          </a:stretch>
        </p:blipFill>
        <p:spPr>
          <a:xfrm>
            <a:off x="264450" y="219690"/>
            <a:ext cx="1432684" cy="877900"/>
          </a:xfrm>
          <a:prstGeom prst="rect">
            <a:avLst/>
          </a:prstGeom>
        </p:spPr>
      </p:pic>
      <p:pic>
        <p:nvPicPr>
          <p:cNvPr id="3" name="Picture 2">
            <a:extLst>
              <a:ext uri="{FF2B5EF4-FFF2-40B4-BE49-F238E27FC236}">
                <a16:creationId xmlns:a16="http://schemas.microsoft.com/office/drawing/2014/main" id="{20C90880-54A6-824A-A23F-85608ED97F02}"/>
              </a:ext>
            </a:extLst>
          </p:cNvPr>
          <p:cNvPicPr>
            <a:picLocks noChangeAspect="1"/>
          </p:cNvPicPr>
          <p:nvPr/>
        </p:nvPicPr>
        <p:blipFill rotWithShape="1">
          <a:blip r:embed="rId3"/>
          <a:srcRect t="5730" r="11256"/>
          <a:stretch/>
        </p:blipFill>
        <p:spPr>
          <a:xfrm>
            <a:off x="9736850" y="2410"/>
            <a:ext cx="2440058" cy="1672433"/>
          </a:xfrm>
          <a:prstGeom prst="rect">
            <a:avLst/>
          </a:prstGeom>
        </p:spPr>
      </p:pic>
      <p:pic>
        <p:nvPicPr>
          <p:cNvPr id="4" name="Picture 3">
            <a:extLst>
              <a:ext uri="{FF2B5EF4-FFF2-40B4-BE49-F238E27FC236}">
                <a16:creationId xmlns:a16="http://schemas.microsoft.com/office/drawing/2014/main" id="{2668C735-7510-6D3F-426D-129983A6F8E3}"/>
              </a:ext>
            </a:extLst>
          </p:cNvPr>
          <p:cNvPicPr>
            <a:picLocks noChangeAspect="1"/>
          </p:cNvPicPr>
          <p:nvPr/>
        </p:nvPicPr>
        <p:blipFill>
          <a:blip r:embed="rId4"/>
          <a:stretch>
            <a:fillRect/>
          </a:stretch>
        </p:blipFill>
        <p:spPr>
          <a:xfrm>
            <a:off x="0" y="5644791"/>
            <a:ext cx="1816765" cy="1213209"/>
          </a:xfrm>
          <a:prstGeom prst="rect">
            <a:avLst/>
          </a:prstGeom>
        </p:spPr>
      </p:pic>
      <p:pic>
        <p:nvPicPr>
          <p:cNvPr id="5" name="Picture 4">
            <a:extLst>
              <a:ext uri="{FF2B5EF4-FFF2-40B4-BE49-F238E27FC236}">
                <a16:creationId xmlns:a16="http://schemas.microsoft.com/office/drawing/2014/main" id="{535B9583-6F50-E140-57B3-49B8FD226D68}"/>
              </a:ext>
            </a:extLst>
          </p:cNvPr>
          <p:cNvPicPr>
            <a:picLocks noChangeAspect="1"/>
          </p:cNvPicPr>
          <p:nvPr/>
        </p:nvPicPr>
        <p:blipFill>
          <a:blip r:embed="rId5"/>
          <a:stretch>
            <a:fillRect/>
          </a:stretch>
        </p:blipFill>
        <p:spPr>
          <a:xfrm>
            <a:off x="1816765" y="5644791"/>
            <a:ext cx="1560711" cy="1213209"/>
          </a:xfrm>
          <a:prstGeom prst="rect">
            <a:avLst/>
          </a:prstGeom>
        </p:spPr>
      </p:pic>
      <p:pic>
        <p:nvPicPr>
          <p:cNvPr id="6" name="Picture 5">
            <a:extLst>
              <a:ext uri="{FF2B5EF4-FFF2-40B4-BE49-F238E27FC236}">
                <a16:creationId xmlns:a16="http://schemas.microsoft.com/office/drawing/2014/main" id="{C41BC9E7-597E-AD2C-6F85-E3978613236C}"/>
              </a:ext>
            </a:extLst>
          </p:cNvPr>
          <p:cNvPicPr>
            <a:picLocks noChangeAspect="1"/>
          </p:cNvPicPr>
          <p:nvPr/>
        </p:nvPicPr>
        <p:blipFill>
          <a:blip r:embed="rId6"/>
          <a:stretch>
            <a:fillRect/>
          </a:stretch>
        </p:blipFill>
        <p:spPr>
          <a:xfrm>
            <a:off x="3377476" y="5644791"/>
            <a:ext cx="1560711" cy="1213209"/>
          </a:xfrm>
          <a:prstGeom prst="rect">
            <a:avLst/>
          </a:prstGeom>
        </p:spPr>
      </p:pic>
      <p:pic>
        <p:nvPicPr>
          <p:cNvPr id="7" name="Picture 6">
            <a:extLst>
              <a:ext uri="{FF2B5EF4-FFF2-40B4-BE49-F238E27FC236}">
                <a16:creationId xmlns:a16="http://schemas.microsoft.com/office/drawing/2014/main" id="{39CD5DF6-C5D1-52B1-F9D1-B96EB5E7D775}"/>
              </a:ext>
            </a:extLst>
          </p:cNvPr>
          <p:cNvPicPr>
            <a:picLocks noChangeAspect="1"/>
          </p:cNvPicPr>
          <p:nvPr/>
        </p:nvPicPr>
        <p:blipFill>
          <a:blip r:embed="rId7"/>
          <a:stretch>
            <a:fillRect/>
          </a:stretch>
        </p:blipFill>
        <p:spPr>
          <a:xfrm>
            <a:off x="4938187" y="5642381"/>
            <a:ext cx="5041829" cy="1213209"/>
          </a:xfrm>
          <a:prstGeom prst="rect">
            <a:avLst/>
          </a:prstGeom>
        </p:spPr>
      </p:pic>
      <p:pic>
        <p:nvPicPr>
          <p:cNvPr id="8" name="Picture 7">
            <a:extLst>
              <a:ext uri="{FF2B5EF4-FFF2-40B4-BE49-F238E27FC236}">
                <a16:creationId xmlns:a16="http://schemas.microsoft.com/office/drawing/2014/main" id="{21F45F73-C742-12B6-B136-28F835D570EE}"/>
              </a:ext>
            </a:extLst>
          </p:cNvPr>
          <p:cNvPicPr>
            <a:picLocks noChangeAspect="1"/>
          </p:cNvPicPr>
          <p:nvPr/>
        </p:nvPicPr>
        <p:blipFill>
          <a:blip r:embed="rId8"/>
          <a:stretch>
            <a:fillRect/>
          </a:stretch>
        </p:blipFill>
        <p:spPr>
          <a:xfrm>
            <a:off x="9980016" y="5639971"/>
            <a:ext cx="1816765" cy="1213209"/>
          </a:xfrm>
          <a:prstGeom prst="rect">
            <a:avLst/>
          </a:prstGeom>
        </p:spPr>
      </p:pic>
      <p:pic>
        <p:nvPicPr>
          <p:cNvPr id="9" name="Picture 8">
            <a:extLst>
              <a:ext uri="{FF2B5EF4-FFF2-40B4-BE49-F238E27FC236}">
                <a16:creationId xmlns:a16="http://schemas.microsoft.com/office/drawing/2014/main" id="{258A911C-185D-03A4-E157-8C2DBFA91ACB}"/>
              </a:ext>
            </a:extLst>
          </p:cNvPr>
          <p:cNvPicPr>
            <a:picLocks noChangeAspect="1"/>
          </p:cNvPicPr>
          <p:nvPr/>
        </p:nvPicPr>
        <p:blipFill>
          <a:blip r:embed="rId9"/>
          <a:stretch>
            <a:fillRect/>
          </a:stretch>
        </p:blipFill>
        <p:spPr>
          <a:xfrm>
            <a:off x="11351734" y="5644791"/>
            <a:ext cx="890093" cy="1213209"/>
          </a:xfrm>
          <a:prstGeom prst="rect">
            <a:avLst/>
          </a:prstGeom>
        </p:spPr>
      </p:pic>
      <p:sp>
        <p:nvSpPr>
          <p:cNvPr id="10" name="TextBox 9">
            <a:extLst>
              <a:ext uri="{FF2B5EF4-FFF2-40B4-BE49-F238E27FC236}">
                <a16:creationId xmlns:a16="http://schemas.microsoft.com/office/drawing/2014/main" id="{1FA5EDF6-A019-0E27-1877-BB7C1D53BE1A}"/>
              </a:ext>
            </a:extLst>
          </p:cNvPr>
          <p:cNvSpPr txBox="1"/>
          <p:nvPr/>
        </p:nvSpPr>
        <p:spPr>
          <a:xfrm>
            <a:off x="1816766" y="109057"/>
            <a:ext cx="8163250" cy="1077218"/>
          </a:xfrm>
          <a:prstGeom prst="rect">
            <a:avLst/>
          </a:prstGeom>
          <a:noFill/>
        </p:spPr>
        <p:txBody>
          <a:bodyPr wrap="square" rtlCol="0">
            <a:spAutoFit/>
          </a:bodyPr>
          <a:lstStyle/>
          <a:p>
            <a:pPr algn="ctr"/>
            <a:r>
              <a:rPr lang="en-GB" sz="3200" b="1" dirty="0">
                <a:solidFill>
                  <a:schemeClr val="accent1">
                    <a:lumMod val="75000"/>
                  </a:schemeClr>
                </a:solidFill>
              </a:rPr>
              <a:t>Improved Opportunities  </a:t>
            </a:r>
          </a:p>
          <a:p>
            <a:pPr algn="ctr"/>
            <a:r>
              <a:rPr lang="en-GB" sz="3200" b="1" dirty="0">
                <a:solidFill>
                  <a:schemeClr val="accent1">
                    <a:lumMod val="75000"/>
                  </a:schemeClr>
                </a:solidFill>
              </a:rPr>
              <a:t>Creative Learning Services</a:t>
            </a:r>
          </a:p>
        </p:txBody>
      </p:sp>
      <p:sp>
        <p:nvSpPr>
          <p:cNvPr id="11" name="TextBox 10">
            <a:extLst>
              <a:ext uri="{FF2B5EF4-FFF2-40B4-BE49-F238E27FC236}">
                <a16:creationId xmlns:a16="http://schemas.microsoft.com/office/drawing/2014/main" id="{025AC7B5-7217-4F96-FA6A-C18392282C00}"/>
              </a:ext>
            </a:extLst>
          </p:cNvPr>
          <p:cNvSpPr txBox="1"/>
          <p:nvPr/>
        </p:nvSpPr>
        <p:spPr>
          <a:xfrm>
            <a:off x="377505" y="1266737"/>
            <a:ext cx="11174135" cy="3678699"/>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GB"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Creative Learning Services</a:t>
            </a:r>
            <a:r>
              <a:rPr lang="en-GB" sz="2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(CLS) provide learning opportunities for young people across all key stages giving them access to inspiring collections and supporting all learning needs and abilities</a:t>
            </a:r>
            <a:r>
              <a:rPr lang="en-GB" sz="1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2000" i="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“Many teachers were surprised how well their classes engaged and there were comments about how powerful it was to hear someone talking passionately about books”.</a:t>
            </a:r>
            <a:endParaRPr lang="en-GB" sz="2000" i="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CLS collections give young people access to original works of art and museum collections in their own classrooms. </a:t>
            </a:r>
          </a:p>
          <a:p>
            <a:pPr algn="ctr">
              <a:lnSpc>
                <a:spcPct val="107000"/>
              </a:lnSpc>
              <a:spcAft>
                <a:spcPts val="800"/>
              </a:spcAft>
            </a:pPr>
            <a:r>
              <a:rPr lang="en-GB" sz="2000" i="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“Adults in the session were pleasantly surprised that children who wouldn’t usually engage with new adults had their hands up to answer questions. These are children with high needs. That shows how comfortable they were in the session and how engaged they were. The whole class accessed the learning and had a great time. I will be asking for this session again next year”.</a:t>
            </a:r>
            <a:endParaRPr lang="en-GB" sz="20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8936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E30859-6040-C03F-AB2E-EFD796864116}"/>
              </a:ext>
            </a:extLst>
          </p:cNvPr>
          <p:cNvPicPr>
            <a:picLocks noChangeAspect="1"/>
          </p:cNvPicPr>
          <p:nvPr/>
        </p:nvPicPr>
        <p:blipFill>
          <a:blip r:embed="rId2"/>
          <a:stretch>
            <a:fillRect/>
          </a:stretch>
        </p:blipFill>
        <p:spPr>
          <a:xfrm>
            <a:off x="264450" y="219690"/>
            <a:ext cx="1432684" cy="877900"/>
          </a:xfrm>
          <a:prstGeom prst="rect">
            <a:avLst/>
          </a:prstGeom>
        </p:spPr>
      </p:pic>
      <p:pic>
        <p:nvPicPr>
          <p:cNvPr id="3" name="Picture 2">
            <a:extLst>
              <a:ext uri="{FF2B5EF4-FFF2-40B4-BE49-F238E27FC236}">
                <a16:creationId xmlns:a16="http://schemas.microsoft.com/office/drawing/2014/main" id="{20C90880-54A6-824A-A23F-85608ED97F02}"/>
              </a:ext>
            </a:extLst>
          </p:cNvPr>
          <p:cNvPicPr>
            <a:picLocks noChangeAspect="1"/>
          </p:cNvPicPr>
          <p:nvPr/>
        </p:nvPicPr>
        <p:blipFill rotWithShape="1">
          <a:blip r:embed="rId3"/>
          <a:srcRect t="5730" r="11256"/>
          <a:stretch/>
        </p:blipFill>
        <p:spPr>
          <a:xfrm>
            <a:off x="9736850" y="2410"/>
            <a:ext cx="2440058" cy="1672433"/>
          </a:xfrm>
          <a:prstGeom prst="rect">
            <a:avLst/>
          </a:prstGeom>
        </p:spPr>
      </p:pic>
      <p:pic>
        <p:nvPicPr>
          <p:cNvPr id="10" name="Picture 9">
            <a:extLst>
              <a:ext uri="{FF2B5EF4-FFF2-40B4-BE49-F238E27FC236}">
                <a16:creationId xmlns:a16="http://schemas.microsoft.com/office/drawing/2014/main" id="{AAB753CF-55EB-F91B-AC1E-D9D680290E57}"/>
              </a:ext>
            </a:extLst>
          </p:cNvPr>
          <p:cNvPicPr>
            <a:picLocks noChangeAspect="1"/>
          </p:cNvPicPr>
          <p:nvPr/>
        </p:nvPicPr>
        <p:blipFill>
          <a:blip r:embed="rId4"/>
          <a:stretch>
            <a:fillRect/>
          </a:stretch>
        </p:blipFill>
        <p:spPr>
          <a:xfrm>
            <a:off x="0" y="5827687"/>
            <a:ext cx="1542422" cy="1030313"/>
          </a:xfrm>
          <a:prstGeom prst="rect">
            <a:avLst/>
          </a:prstGeom>
        </p:spPr>
      </p:pic>
      <p:pic>
        <p:nvPicPr>
          <p:cNvPr id="11" name="Picture 10">
            <a:extLst>
              <a:ext uri="{FF2B5EF4-FFF2-40B4-BE49-F238E27FC236}">
                <a16:creationId xmlns:a16="http://schemas.microsoft.com/office/drawing/2014/main" id="{501FB725-0BFB-C408-C800-1F47CE17ABF0}"/>
              </a:ext>
            </a:extLst>
          </p:cNvPr>
          <p:cNvPicPr>
            <a:picLocks noChangeAspect="1"/>
          </p:cNvPicPr>
          <p:nvPr/>
        </p:nvPicPr>
        <p:blipFill>
          <a:blip r:embed="rId5"/>
          <a:stretch>
            <a:fillRect/>
          </a:stretch>
        </p:blipFill>
        <p:spPr>
          <a:xfrm>
            <a:off x="1542422" y="5827686"/>
            <a:ext cx="1542422" cy="1030313"/>
          </a:xfrm>
          <a:prstGeom prst="rect">
            <a:avLst/>
          </a:prstGeom>
        </p:spPr>
      </p:pic>
      <p:pic>
        <p:nvPicPr>
          <p:cNvPr id="12" name="Picture 11">
            <a:extLst>
              <a:ext uri="{FF2B5EF4-FFF2-40B4-BE49-F238E27FC236}">
                <a16:creationId xmlns:a16="http://schemas.microsoft.com/office/drawing/2014/main" id="{DF9EBDB4-92FD-2859-2C16-D97D97462F92}"/>
              </a:ext>
            </a:extLst>
          </p:cNvPr>
          <p:cNvPicPr>
            <a:picLocks noChangeAspect="1"/>
          </p:cNvPicPr>
          <p:nvPr/>
        </p:nvPicPr>
        <p:blipFill>
          <a:blip r:embed="rId6"/>
          <a:stretch>
            <a:fillRect/>
          </a:stretch>
        </p:blipFill>
        <p:spPr>
          <a:xfrm>
            <a:off x="3084844" y="5827685"/>
            <a:ext cx="2347163" cy="1030313"/>
          </a:xfrm>
          <a:prstGeom prst="rect">
            <a:avLst/>
          </a:prstGeom>
        </p:spPr>
      </p:pic>
      <p:pic>
        <p:nvPicPr>
          <p:cNvPr id="13" name="Picture 12">
            <a:extLst>
              <a:ext uri="{FF2B5EF4-FFF2-40B4-BE49-F238E27FC236}">
                <a16:creationId xmlns:a16="http://schemas.microsoft.com/office/drawing/2014/main" id="{A6998AE4-96DC-7845-13F5-EE8C70A02A39}"/>
              </a:ext>
            </a:extLst>
          </p:cNvPr>
          <p:cNvPicPr>
            <a:picLocks noChangeAspect="1"/>
          </p:cNvPicPr>
          <p:nvPr/>
        </p:nvPicPr>
        <p:blipFill>
          <a:blip r:embed="rId7"/>
          <a:stretch>
            <a:fillRect/>
          </a:stretch>
        </p:blipFill>
        <p:spPr>
          <a:xfrm>
            <a:off x="5432007" y="5827687"/>
            <a:ext cx="1164437" cy="1030313"/>
          </a:xfrm>
          <a:prstGeom prst="rect">
            <a:avLst/>
          </a:prstGeom>
        </p:spPr>
      </p:pic>
      <p:pic>
        <p:nvPicPr>
          <p:cNvPr id="14" name="Picture 13">
            <a:extLst>
              <a:ext uri="{FF2B5EF4-FFF2-40B4-BE49-F238E27FC236}">
                <a16:creationId xmlns:a16="http://schemas.microsoft.com/office/drawing/2014/main" id="{9D4B3944-CD49-1FEA-A31C-32A9E11A4437}"/>
              </a:ext>
            </a:extLst>
          </p:cNvPr>
          <p:cNvPicPr>
            <a:picLocks noChangeAspect="1"/>
          </p:cNvPicPr>
          <p:nvPr/>
        </p:nvPicPr>
        <p:blipFill>
          <a:blip r:embed="rId8"/>
          <a:stretch>
            <a:fillRect/>
          </a:stretch>
        </p:blipFill>
        <p:spPr>
          <a:xfrm>
            <a:off x="6596444" y="5827684"/>
            <a:ext cx="1542422" cy="1030313"/>
          </a:xfrm>
          <a:prstGeom prst="rect">
            <a:avLst/>
          </a:prstGeom>
        </p:spPr>
      </p:pic>
      <p:pic>
        <p:nvPicPr>
          <p:cNvPr id="15" name="Picture 14">
            <a:extLst>
              <a:ext uri="{FF2B5EF4-FFF2-40B4-BE49-F238E27FC236}">
                <a16:creationId xmlns:a16="http://schemas.microsoft.com/office/drawing/2014/main" id="{3DA06869-63E8-A544-7270-952F28FC622B}"/>
              </a:ext>
            </a:extLst>
          </p:cNvPr>
          <p:cNvPicPr>
            <a:picLocks noChangeAspect="1"/>
          </p:cNvPicPr>
          <p:nvPr/>
        </p:nvPicPr>
        <p:blipFill>
          <a:blip r:embed="rId9"/>
          <a:stretch>
            <a:fillRect/>
          </a:stretch>
        </p:blipFill>
        <p:spPr>
          <a:xfrm>
            <a:off x="8138866" y="5825277"/>
            <a:ext cx="4115157" cy="1030313"/>
          </a:xfrm>
          <a:prstGeom prst="rect">
            <a:avLst/>
          </a:prstGeom>
        </p:spPr>
      </p:pic>
      <p:sp>
        <p:nvSpPr>
          <p:cNvPr id="18" name="TextBox 17">
            <a:extLst>
              <a:ext uri="{FF2B5EF4-FFF2-40B4-BE49-F238E27FC236}">
                <a16:creationId xmlns:a16="http://schemas.microsoft.com/office/drawing/2014/main" id="{CF7F28BF-E2A0-7D2E-F949-5A8E863BE273}"/>
              </a:ext>
            </a:extLst>
          </p:cNvPr>
          <p:cNvSpPr txBox="1"/>
          <p:nvPr/>
        </p:nvSpPr>
        <p:spPr>
          <a:xfrm>
            <a:off x="2939988" y="206757"/>
            <a:ext cx="5769445" cy="646331"/>
          </a:xfrm>
          <a:prstGeom prst="rect">
            <a:avLst/>
          </a:prstGeom>
          <a:noFill/>
        </p:spPr>
        <p:txBody>
          <a:bodyPr wrap="square" rtlCol="0">
            <a:spAutoFit/>
          </a:bodyPr>
          <a:lstStyle/>
          <a:p>
            <a:pPr algn="ctr"/>
            <a:endParaRPr lang="en-GB" sz="3600" dirty="0">
              <a:solidFill>
                <a:schemeClr val="accent1">
                  <a:lumMod val="75000"/>
                </a:schemeClr>
              </a:solidFill>
            </a:endParaRPr>
          </a:p>
        </p:txBody>
      </p:sp>
      <p:sp>
        <p:nvSpPr>
          <p:cNvPr id="4" name="TextBox 3">
            <a:extLst>
              <a:ext uri="{FF2B5EF4-FFF2-40B4-BE49-F238E27FC236}">
                <a16:creationId xmlns:a16="http://schemas.microsoft.com/office/drawing/2014/main" id="{0C06F595-DF15-838E-3DC5-D3A28115E07E}"/>
              </a:ext>
            </a:extLst>
          </p:cNvPr>
          <p:cNvSpPr txBox="1"/>
          <p:nvPr/>
        </p:nvSpPr>
        <p:spPr>
          <a:xfrm>
            <a:off x="2114027" y="134224"/>
            <a:ext cx="7622824" cy="1077218"/>
          </a:xfrm>
          <a:prstGeom prst="rect">
            <a:avLst/>
          </a:prstGeom>
          <a:noFill/>
        </p:spPr>
        <p:txBody>
          <a:bodyPr wrap="square" rtlCol="0">
            <a:spAutoFit/>
          </a:bodyPr>
          <a:lstStyle/>
          <a:p>
            <a:pPr algn="ctr"/>
            <a:r>
              <a:rPr lang="en-GB" sz="3200" b="1" dirty="0">
                <a:solidFill>
                  <a:schemeClr val="accent1">
                    <a:lumMod val="75000"/>
                  </a:schemeClr>
                </a:solidFill>
              </a:rPr>
              <a:t>Stronger Economy </a:t>
            </a:r>
          </a:p>
          <a:p>
            <a:pPr algn="ctr"/>
            <a:r>
              <a:rPr lang="en-GB" sz="3200" b="1" dirty="0">
                <a:solidFill>
                  <a:schemeClr val="accent1">
                    <a:lumMod val="75000"/>
                  </a:schemeClr>
                </a:solidFill>
              </a:rPr>
              <a:t>ROLLR &amp; Museum Collections </a:t>
            </a:r>
          </a:p>
        </p:txBody>
      </p:sp>
      <p:sp>
        <p:nvSpPr>
          <p:cNvPr id="5" name="TextBox 4">
            <a:extLst>
              <a:ext uri="{FF2B5EF4-FFF2-40B4-BE49-F238E27FC236}">
                <a16:creationId xmlns:a16="http://schemas.microsoft.com/office/drawing/2014/main" id="{E0F1D5CB-CD05-706A-60BF-29BCE6E5BBA7}"/>
              </a:ext>
            </a:extLst>
          </p:cNvPr>
          <p:cNvSpPr txBox="1"/>
          <p:nvPr/>
        </p:nvSpPr>
        <p:spPr>
          <a:xfrm>
            <a:off x="906012" y="1624509"/>
            <a:ext cx="10201012" cy="3477875"/>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accent1">
                    <a:lumMod val="75000"/>
                  </a:schemeClr>
                </a:solidFill>
              </a:rPr>
              <a:t>Supply of skilled and qualified people meets the demands of the workforce.</a:t>
            </a:r>
          </a:p>
          <a:p>
            <a:pPr marL="285750" indent="-285750">
              <a:buFont typeface="Arial" panose="020B0604020202020204" pitchFamily="34" charset="0"/>
              <a:buChar char="•"/>
            </a:pPr>
            <a:endParaRPr lang="en-GB" sz="2000" dirty="0">
              <a:solidFill>
                <a:schemeClr val="accent1">
                  <a:lumMod val="75000"/>
                </a:schemeClr>
              </a:solidFill>
            </a:endParaRPr>
          </a:p>
          <a:p>
            <a:pPr marL="285750" indent="-285750">
              <a:buFont typeface="Arial" panose="020B0604020202020204" pitchFamily="34" charset="0"/>
              <a:buChar char="•"/>
            </a:pPr>
            <a:r>
              <a:rPr lang="en-GB" sz="2000" dirty="0">
                <a:solidFill>
                  <a:schemeClr val="accent1">
                    <a:lumMod val="75000"/>
                  </a:schemeClr>
                </a:solidFill>
              </a:rPr>
              <a:t>Our </a:t>
            </a:r>
            <a:r>
              <a:rPr lang="en-GB" sz="2000" b="1" dirty="0">
                <a:solidFill>
                  <a:schemeClr val="accent1">
                    <a:lumMod val="75000"/>
                  </a:schemeClr>
                </a:solidFill>
              </a:rPr>
              <a:t>Engaging Collections Programme </a:t>
            </a:r>
            <a:r>
              <a:rPr lang="en-GB" sz="2000" dirty="0">
                <a:solidFill>
                  <a:schemeClr val="accent1">
                    <a:lumMod val="75000"/>
                  </a:schemeClr>
                </a:solidFill>
              </a:rPr>
              <a:t>uses our museum collections to inspire creativity, encourage research and develop skills needed within the creative economy. By encouraging students, lecturers and researchers to use this rich resource, our collections inspire the designers of the future and inform those studying the past.</a:t>
            </a:r>
          </a:p>
          <a:p>
            <a:endParaRPr lang="en-GB" sz="2000" dirty="0">
              <a:solidFill>
                <a:schemeClr val="accent1">
                  <a:lumMod val="75000"/>
                </a:schemeClr>
              </a:solidFill>
            </a:endParaRPr>
          </a:p>
          <a:p>
            <a:endParaRPr lang="en-GB" sz="2000" dirty="0">
              <a:solidFill>
                <a:schemeClr val="accent1">
                  <a:lumMod val="75000"/>
                </a:schemeClr>
              </a:solidFill>
            </a:endParaRPr>
          </a:p>
          <a:p>
            <a:pPr marL="285750" indent="-285750">
              <a:buFont typeface="Arial" panose="020B0604020202020204" pitchFamily="34" charset="0"/>
              <a:buChar char="•"/>
            </a:pPr>
            <a:r>
              <a:rPr lang="en-GB" sz="2000" b="1" dirty="0">
                <a:solidFill>
                  <a:schemeClr val="accent1">
                    <a:lumMod val="75000"/>
                  </a:schemeClr>
                </a:solidFill>
              </a:rPr>
              <a:t>Record Office researchers and search room users </a:t>
            </a:r>
            <a:r>
              <a:rPr lang="en-GB" sz="2000" dirty="0">
                <a:solidFill>
                  <a:schemeClr val="accent1">
                    <a:lumMod val="75000"/>
                  </a:schemeClr>
                </a:solidFill>
              </a:rPr>
              <a:t>include those who are engaged in under-graduate and post-graduate study, developing valuable research skills and gaining and sharing knowledge. </a:t>
            </a:r>
          </a:p>
        </p:txBody>
      </p:sp>
    </p:spTree>
    <p:extLst>
      <p:ext uri="{BB962C8B-B14F-4D97-AF65-F5344CB8AC3E}">
        <p14:creationId xmlns:p14="http://schemas.microsoft.com/office/powerpoint/2010/main" val="271919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E30859-6040-C03F-AB2E-EFD796864116}"/>
              </a:ext>
            </a:extLst>
          </p:cNvPr>
          <p:cNvPicPr>
            <a:picLocks noChangeAspect="1"/>
          </p:cNvPicPr>
          <p:nvPr/>
        </p:nvPicPr>
        <p:blipFill>
          <a:blip r:embed="rId2"/>
          <a:stretch>
            <a:fillRect/>
          </a:stretch>
        </p:blipFill>
        <p:spPr>
          <a:xfrm>
            <a:off x="264450" y="219690"/>
            <a:ext cx="1432684" cy="877900"/>
          </a:xfrm>
          <a:prstGeom prst="rect">
            <a:avLst/>
          </a:prstGeom>
        </p:spPr>
      </p:pic>
      <p:pic>
        <p:nvPicPr>
          <p:cNvPr id="3" name="Picture 2">
            <a:extLst>
              <a:ext uri="{FF2B5EF4-FFF2-40B4-BE49-F238E27FC236}">
                <a16:creationId xmlns:a16="http://schemas.microsoft.com/office/drawing/2014/main" id="{20C90880-54A6-824A-A23F-85608ED97F02}"/>
              </a:ext>
            </a:extLst>
          </p:cNvPr>
          <p:cNvPicPr>
            <a:picLocks noChangeAspect="1"/>
          </p:cNvPicPr>
          <p:nvPr/>
        </p:nvPicPr>
        <p:blipFill rotWithShape="1">
          <a:blip r:embed="rId3"/>
          <a:srcRect t="5730" r="11256"/>
          <a:stretch/>
        </p:blipFill>
        <p:spPr>
          <a:xfrm>
            <a:off x="9736850" y="2410"/>
            <a:ext cx="2440058" cy="1672433"/>
          </a:xfrm>
          <a:prstGeom prst="rect">
            <a:avLst/>
          </a:prstGeom>
        </p:spPr>
      </p:pic>
      <p:pic>
        <p:nvPicPr>
          <p:cNvPr id="10" name="Picture 9">
            <a:extLst>
              <a:ext uri="{FF2B5EF4-FFF2-40B4-BE49-F238E27FC236}">
                <a16:creationId xmlns:a16="http://schemas.microsoft.com/office/drawing/2014/main" id="{B84DC001-4CC4-1A5A-0BEB-75EB45CBB829}"/>
              </a:ext>
            </a:extLst>
          </p:cNvPr>
          <p:cNvPicPr>
            <a:picLocks noChangeAspect="1"/>
          </p:cNvPicPr>
          <p:nvPr/>
        </p:nvPicPr>
        <p:blipFill>
          <a:blip r:embed="rId4"/>
          <a:stretch>
            <a:fillRect/>
          </a:stretch>
        </p:blipFill>
        <p:spPr>
          <a:xfrm>
            <a:off x="4800551" y="5736239"/>
            <a:ext cx="1682642" cy="1121761"/>
          </a:xfrm>
          <a:prstGeom prst="rect">
            <a:avLst/>
          </a:prstGeom>
        </p:spPr>
      </p:pic>
      <p:pic>
        <p:nvPicPr>
          <p:cNvPr id="11" name="Picture 10">
            <a:extLst>
              <a:ext uri="{FF2B5EF4-FFF2-40B4-BE49-F238E27FC236}">
                <a16:creationId xmlns:a16="http://schemas.microsoft.com/office/drawing/2014/main" id="{568D94B6-3911-5B8B-0C2F-FFF45D2F760B}"/>
              </a:ext>
            </a:extLst>
          </p:cNvPr>
          <p:cNvPicPr>
            <a:picLocks noChangeAspect="1"/>
          </p:cNvPicPr>
          <p:nvPr/>
        </p:nvPicPr>
        <p:blipFill>
          <a:blip r:embed="rId5"/>
          <a:stretch>
            <a:fillRect/>
          </a:stretch>
        </p:blipFill>
        <p:spPr>
          <a:xfrm>
            <a:off x="2066350" y="5736239"/>
            <a:ext cx="1682642" cy="1121761"/>
          </a:xfrm>
          <a:prstGeom prst="rect">
            <a:avLst/>
          </a:prstGeom>
        </p:spPr>
      </p:pic>
      <p:pic>
        <p:nvPicPr>
          <p:cNvPr id="12" name="Picture 11">
            <a:extLst>
              <a:ext uri="{FF2B5EF4-FFF2-40B4-BE49-F238E27FC236}">
                <a16:creationId xmlns:a16="http://schemas.microsoft.com/office/drawing/2014/main" id="{658B9A59-4D1C-14FF-C4DA-3CC4BE0F0B1A}"/>
              </a:ext>
            </a:extLst>
          </p:cNvPr>
          <p:cNvPicPr>
            <a:picLocks noChangeAspect="1"/>
          </p:cNvPicPr>
          <p:nvPr/>
        </p:nvPicPr>
        <p:blipFill>
          <a:blip r:embed="rId6"/>
          <a:stretch>
            <a:fillRect/>
          </a:stretch>
        </p:blipFill>
        <p:spPr>
          <a:xfrm>
            <a:off x="3748992" y="5727186"/>
            <a:ext cx="1042506" cy="1164437"/>
          </a:xfrm>
          <a:prstGeom prst="rect">
            <a:avLst/>
          </a:prstGeom>
        </p:spPr>
      </p:pic>
      <p:pic>
        <p:nvPicPr>
          <p:cNvPr id="13" name="Picture 12">
            <a:extLst>
              <a:ext uri="{FF2B5EF4-FFF2-40B4-BE49-F238E27FC236}">
                <a16:creationId xmlns:a16="http://schemas.microsoft.com/office/drawing/2014/main" id="{3C00223D-E0A7-FBA6-191F-EB9C2C43ACEB}"/>
              </a:ext>
            </a:extLst>
          </p:cNvPr>
          <p:cNvPicPr>
            <a:picLocks noChangeAspect="1"/>
          </p:cNvPicPr>
          <p:nvPr/>
        </p:nvPicPr>
        <p:blipFill>
          <a:blip r:embed="rId7"/>
          <a:stretch>
            <a:fillRect/>
          </a:stretch>
        </p:blipFill>
        <p:spPr>
          <a:xfrm>
            <a:off x="7648308" y="5736239"/>
            <a:ext cx="1688738" cy="1121761"/>
          </a:xfrm>
          <a:prstGeom prst="rect">
            <a:avLst/>
          </a:prstGeom>
        </p:spPr>
      </p:pic>
      <p:pic>
        <p:nvPicPr>
          <p:cNvPr id="14" name="Picture 13">
            <a:extLst>
              <a:ext uri="{FF2B5EF4-FFF2-40B4-BE49-F238E27FC236}">
                <a16:creationId xmlns:a16="http://schemas.microsoft.com/office/drawing/2014/main" id="{9AD13CAC-F75A-5603-C4C0-E624FB5C8C49}"/>
              </a:ext>
            </a:extLst>
          </p:cNvPr>
          <p:cNvPicPr>
            <a:picLocks noChangeAspect="1"/>
          </p:cNvPicPr>
          <p:nvPr/>
        </p:nvPicPr>
        <p:blipFill>
          <a:blip r:embed="rId8"/>
          <a:stretch>
            <a:fillRect/>
          </a:stretch>
        </p:blipFill>
        <p:spPr>
          <a:xfrm>
            <a:off x="6500343" y="5736239"/>
            <a:ext cx="1127858" cy="1127858"/>
          </a:xfrm>
          <a:prstGeom prst="rect">
            <a:avLst/>
          </a:prstGeom>
        </p:spPr>
      </p:pic>
      <p:pic>
        <p:nvPicPr>
          <p:cNvPr id="15" name="Picture 14">
            <a:extLst>
              <a:ext uri="{FF2B5EF4-FFF2-40B4-BE49-F238E27FC236}">
                <a16:creationId xmlns:a16="http://schemas.microsoft.com/office/drawing/2014/main" id="{0A77B72E-1300-10AB-7516-FAED073638D4}"/>
              </a:ext>
            </a:extLst>
          </p:cNvPr>
          <p:cNvPicPr>
            <a:picLocks noChangeAspect="1"/>
          </p:cNvPicPr>
          <p:nvPr/>
        </p:nvPicPr>
        <p:blipFill>
          <a:blip r:embed="rId9"/>
          <a:stretch>
            <a:fillRect/>
          </a:stretch>
        </p:blipFill>
        <p:spPr>
          <a:xfrm>
            <a:off x="-72424" y="5736239"/>
            <a:ext cx="2225233" cy="1121761"/>
          </a:xfrm>
          <a:prstGeom prst="rect">
            <a:avLst/>
          </a:prstGeom>
        </p:spPr>
      </p:pic>
      <p:pic>
        <p:nvPicPr>
          <p:cNvPr id="16" name="Picture 15">
            <a:extLst>
              <a:ext uri="{FF2B5EF4-FFF2-40B4-BE49-F238E27FC236}">
                <a16:creationId xmlns:a16="http://schemas.microsoft.com/office/drawing/2014/main" id="{E182AAD9-0614-EDBA-1CA7-54206F6153FD}"/>
              </a:ext>
            </a:extLst>
          </p:cNvPr>
          <p:cNvPicPr>
            <a:picLocks noChangeAspect="1"/>
          </p:cNvPicPr>
          <p:nvPr/>
        </p:nvPicPr>
        <p:blipFill>
          <a:blip r:embed="rId10"/>
          <a:stretch>
            <a:fillRect/>
          </a:stretch>
        </p:blipFill>
        <p:spPr>
          <a:xfrm>
            <a:off x="9350657" y="5727732"/>
            <a:ext cx="847417" cy="1127858"/>
          </a:xfrm>
          <a:prstGeom prst="rect">
            <a:avLst/>
          </a:prstGeom>
        </p:spPr>
      </p:pic>
      <p:pic>
        <p:nvPicPr>
          <p:cNvPr id="17" name="Picture 16">
            <a:extLst>
              <a:ext uri="{FF2B5EF4-FFF2-40B4-BE49-F238E27FC236}">
                <a16:creationId xmlns:a16="http://schemas.microsoft.com/office/drawing/2014/main" id="{037C1FB5-3395-9CC3-FDFE-C08D337505ED}"/>
              </a:ext>
            </a:extLst>
          </p:cNvPr>
          <p:cNvPicPr>
            <a:picLocks noChangeAspect="1"/>
          </p:cNvPicPr>
          <p:nvPr/>
        </p:nvPicPr>
        <p:blipFill>
          <a:blip r:embed="rId11"/>
          <a:stretch>
            <a:fillRect/>
          </a:stretch>
        </p:blipFill>
        <p:spPr>
          <a:xfrm>
            <a:off x="10207672" y="5727732"/>
            <a:ext cx="1975275" cy="1115665"/>
          </a:xfrm>
          <a:prstGeom prst="rect">
            <a:avLst/>
          </a:prstGeom>
        </p:spPr>
      </p:pic>
      <p:sp>
        <p:nvSpPr>
          <p:cNvPr id="18" name="TextBox 17">
            <a:extLst>
              <a:ext uri="{FF2B5EF4-FFF2-40B4-BE49-F238E27FC236}">
                <a16:creationId xmlns:a16="http://schemas.microsoft.com/office/drawing/2014/main" id="{F42F507C-FF39-BE81-EFAD-4F500C1DB976}"/>
              </a:ext>
            </a:extLst>
          </p:cNvPr>
          <p:cNvSpPr txBox="1"/>
          <p:nvPr/>
        </p:nvSpPr>
        <p:spPr>
          <a:xfrm>
            <a:off x="335560" y="1333850"/>
            <a:ext cx="11350304" cy="4001095"/>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accent1">
                    <a:lumMod val="75000"/>
                  </a:schemeClr>
                </a:solidFill>
              </a:rPr>
              <a:t>Our Arts Council funding enabled us to create 20 opportunities for </a:t>
            </a:r>
            <a:r>
              <a:rPr lang="en-GB" sz="2000" b="1" dirty="0">
                <a:solidFill>
                  <a:schemeClr val="accent1">
                    <a:lumMod val="75000"/>
                  </a:schemeClr>
                </a:solidFill>
              </a:rPr>
              <a:t>free-lance creative practitioners </a:t>
            </a:r>
            <a:r>
              <a:rPr lang="en-GB" sz="2000" dirty="0">
                <a:solidFill>
                  <a:schemeClr val="accent1">
                    <a:lumMod val="75000"/>
                  </a:schemeClr>
                </a:solidFill>
              </a:rPr>
              <a:t>who use their skills as artists, musicians, actors, writers, performers, makers and producers to develop co-created projects with our audiences. </a:t>
            </a:r>
          </a:p>
          <a:p>
            <a:endParaRPr lang="en-GB" sz="2000" dirty="0"/>
          </a:p>
          <a:p>
            <a:pPr marL="285750" indent="-285750">
              <a:buFont typeface="Arial" panose="020B0604020202020204" pitchFamily="34" charset="0"/>
              <a:buChar char="•"/>
            </a:pPr>
            <a:r>
              <a:rPr lang="en-GB" sz="2000" dirty="0">
                <a:solidFill>
                  <a:schemeClr val="accent1">
                    <a:lumMod val="75000"/>
                  </a:schemeClr>
                </a:solidFill>
              </a:rPr>
              <a:t>Our museum and heritage sites are important to the local tourism economy and are recognised through the</a:t>
            </a:r>
            <a:r>
              <a:rPr lang="en-GB" sz="2000" b="1" dirty="0">
                <a:solidFill>
                  <a:schemeClr val="accent1">
                    <a:lumMod val="75000"/>
                  </a:schemeClr>
                </a:solidFill>
              </a:rPr>
              <a:t> VisitEngland Visitor Attractions Quality Assurance Scheme (VAQAS). </a:t>
            </a:r>
            <a:r>
              <a:rPr lang="en-GB" sz="2000" dirty="0">
                <a:solidFill>
                  <a:schemeClr val="accent1">
                    <a:lumMod val="75000"/>
                  </a:schemeClr>
                </a:solidFill>
              </a:rPr>
              <a:t>Sites are judged on the pre-arrival information, the arrival, quality of the attraction, the staff</a:t>
            </a:r>
            <a:r>
              <a:rPr lang="en-GB" sz="2000">
                <a:solidFill>
                  <a:schemeClr val="accent1">
                    <a:lumMod val="75000"/>
                  </a:schemeClr>
                </a:solidFill>
              </a:rPr>
              <a:t>, site cleanliness</a:t>
            </a:r>
            <a:r>
              <a:rPr lang="en-GB" sz="2000" dirty="0">
                <a:solidFill>
                  <a:schemeClr val="accent1">
                    <a:lumMod val="75000"/>
                  </a:schemeClr>
                </a:solidFill>
              </a:rPr>
              <a:t>, catering and retail offer. All our sites improved their scores in 2023. </a:t>
            </a:r>
          </a:p>
          <a:p>
            <a:endParaRPr lang="en-GB" sz="2000" dirty="0">
              <a:solidFill>
                <a:schemeClr val="accent1">
                  <a:lumMod val="75000"/>
                </a:schemeClr>
              </a:solidFill>
            </a:endParaRPr>
          </a:p>
          <a:p>
            <a:pPr marL="285750" indent="-285750">
              <a:buFont typeface="Arial" panose="020B0604020202020204" pitchFamily="34" charset="0"/>
              <a:buChar char="•"/>
            </a:pPr>
            <a:r>
              <a:rPr lang="en-GB" sz="2000" dirty="0">
                <a:solidFill>
                  <a:schemeClr val="accent1">
                    <a:lumMod val="75000"/>
                  </a:schemeClr>
                </a:solidFill>
              </a:rPr>
              <a:t>Melton Carnegie Museum, Bosworth Battlefield Heritage Centre and the 1620s House and Garden have all now reached the gold standard and are nominated for VisitEngland’s prestigious Gold accolade which demonstrates an exceptional visitor experience. </a:t>
            </a:r>
          </a:p>
          <a:p>
            <a:endParaRPr lang="en-GB" sz="1400" dirty="0"/>
          </a:p>
        </p:txBody>
      </p:sp>
      <p:sp>
        <p:nvSpPr>
          <p:cNvPr id="19" name="TextBox 18">
            <a:extLst>
              <a:ext uri="{FF2B5EF4-FFF2-40B4-BE49-F238E27FC236}">
                <a16:creationId xmlns:a16="http://schemas.microsoft.com/office/drawing/2014/main" id="{3D9B0415-9EA9-17A7-6BE5-9D180CBE9054}"/>
              </a:ext>
            </a:extLst>
          </p:cNvPr>
          <p:cNvSpPr txBox="1"/>
          <p:nvPr/>
        </p:nvSpPr>
        <p:spPr>
          <a:xfrm>
            <a:off x="2390862" y="122971"/>
            <a:ext cx="6652470" cy="1077218"/>
          </a:xfrm>
          <a:prstGeom prst="rect">
            <a:avLst/>
          </a:prstGeom>
          <a:noFill/>
        </p:spPr>
        <p:txBody>
          <a:bodyPr wrap="square" rtlCol="0">
            <a:spAutoFit/>
          </a:bodyPr>
          <a:lstStyle/>
          <a:p>
            <a:pPr algn="ctr"/>
            <a:r>
              <a:rPr lang="en-GB" sz="3200" b="1" dirty="0">
                <a:solidFill>
                  <a:schemeClr val="accent1">
                    <a:lumMod val="75000"/>
                  </a:schemeClr>
                </a:solidFill>
              </a:rPr>
              <a:t>Stronger Economy</a:t>
            </a:r>
          </a:p>
          <a:p>
            <a:pPr algn="ctr"/>
            <a:r>
              <a:rPr lang="en-GB" sz="3200" b="1" dirty="0">
                <a:solidFill>
                  <a:schemeClr val="accent1">
                    <a:lumMod val="75000"/>
                  </a:schemeClr>
                </a:solidFill>
              </a:rPr>
              <a:t>Creative Economy and Tourism</a:t>
            </a:r>
          </a:p>
        </p:txBody>
      </p:sp>
    </p:spTree>
    <p:extLst>
      <p:ext uri="{BB962C8B-B14F-4D97-AF65-F5344CB8AC3E}">
        <p14:creationId xmlns:p14="http://schemas.microsoft.com/office/powerpoint/2010/main" val="399002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E30859-6040-C03F-AB2E-EFD796864116}"/>
              </a:ext>
            </a:extLst>
          </p:cNvPr>
          <p:cNvPicPr>
            <a:picLocks noChangeAspect="1"/>
          </p:cNvPicPr>
          <p:nvPr/>
        </p:nvPicPr>
        <p:blipFill>
          <a:blip r:embed="rId2"/>
          <a:stretch>
            <a:fillRect/>
          </a:stretch>
        </p:blipFill>
        <p:spPr>
          <a:xfrm>
            <a:off x="264450" y="219690"/>
            <a:ext cx="1432684" cy="877900"/>
          </a:xfrm>
          <a:prstGeom prst="rect">
            <a:avLst/>
          </a:prstGeom>
        </p:spPr>
      </p:pic>
      <p:pic>
        <p:nvPicPr>
          <p:cNvPr id="3" name="Picture 2">
            <a:extLst>
              <a:ext uri="{FF2B5EF4-FFF2-40B4-BE49-F238E27FC236}">
                <a16:creationId xmlns:a16="http://schemas.microsoft.com/office/drawing/2014/main" id="{20C90880-54A6-824A-A23F-85608ED97F02}"/>
              </a:ext>
            </a:extLst>
          </p:cNvPr>
          <p:cNvPicPr>
            <a:picLocks noChangeAspect="1"/>
          </p:cNvPicPr>
          <p:nvPr/>
        </p:nvPicPr>
        <p:blipFill rotWithShape="1">
          <a:blip r:embed="rId3"/>
          <a:srcRect t="5730" r="11256"/>
          <a:stretch/>
        </p:blipFill>
        <p:spPr>
          <a:xfrm>
            <a:off x="9736850" y="2410"/>
            <a:ext cx="2440058" cy="1672433"/>
          </a:xfrm>
          <a:prstGeom prst="rect">
            <a:avLst/>
          </a:prstGeom>
        </p:spPr>
      </p:pic>
      <p:pic>
        <p:nvPicPr>
          <p:cNvPr id="10" name="Picture 9">
            <a:extLst>
              <a:ext uri="{FF2B5EF4-FFF2-40B4-BE49-F238E27FC236}">
                <a16:creationId xmlns:a16="http://schemas.microsoft.com/office/drawing/2014/main" id="{AAB753CF-55EB-F91B-AC1E-D9D680290E57}"/>
              </a:ext>
            </a:extLst>
          </p:cNvPr>
          <p:cNvPicPr>
            <a:picLocks noChangeAspect="1"/>
          </p:cNvPicPr>
          <p:nvPr/>
        </p:nvPicPr>
        <p:blipFill>
          <a:blip r:embed="rId4"/>
          <a:stretch>
            <a:fillRect/>
          </a:stretch>
        </p:blipFill>
        <p:spPr>
          <a:xfrm>
            <a:off x="0" y="5827687"/>
            <a:ext cx="1542422" cy="1030313"/>
          </a:xfrm>
          <a:prstGeom prst="rect">
            <a:avLst/>
          </a:prstGeom>
        </p:spPr>
      </p:pic>
      <p:pic>
        <p:nvPicPr>
          <p:cNvPr id="11" name="Picture 10">
            <a:extLst>
              <a:ext uri="{FF2B5EF4-FFF2-40B4-BE49-F238E27FC236}">
                <a16:creationId xmlns:a16="http://schemas.microsoft.com/office/drawing/2014/main" id="{501FB725-0BFB-C408-C800-1F47CE17ABF0}"/>
              </a:ext>
            </a:extLst>
          </p:cNvPr>
          <p:cNvPicPr>
            <a:picLocks noChangeAspect="1"/>
          </p:cNvPicPr>
          <p:nvPr/>
        </p:nvPicPr>
        <p:blipFill>
          <a:blip r:embed="rId5"/>
          <a:stretch>
            <a:fillRect/>
          </a:stretch>
        </p:blipFill>
        <p:spPr>
          <a:xfrm>
            <a:off x="1542422" y="5827686"/>
            <a:ext cx="1542422" cy="1030313"/>
          </a:xfrm>
          <a:prstGeom prst="rect">
            <a:avLst/>
          </a:prstGeom>
        </p:spPr>
      </p:pic>
      <p:pic>
        <p:nvPicPr>
          <p:cNvPr id="12" name="Picture 11">
            <a:extLst>
              <a:ext uri="{FF2B5EF4-FFF2-40B4-BE49-F238E27FC236}">
                <a16:creationId xmlns:a16="http://schemas.microsoft.com/office/drawing/2014/main" id="{DF9EBDB4-92FD-2859-2C16-D97D97462F92}"/>
              </a:ext>
            </a:extLst>
          </p:cNvPr>
          <p:cNvPicPr>
            <a:picLocks noChangeAspect="1"/>
          </p:cNvPicPr>
          <p:nvPr/>
        </p:nvPicPr>
        <p:blipFill>
          <a:blip r:embed="rId6"/>
          <a:stretch>
            <a:fillRect/>
          </a:stretch>
        </p:blipFill>
        <p:spPr>
          <a:xfrm>
            <a:off x="3084844" y="5827685"/>
            <a:ext cx="2347163" cy="1030313"/>
          </a:xfrm>
          <a:prstGeom prst="rect">
            <a:avLst/>
          </a:prstGeom>
        </p:spPr>
      </p:pic>
      <p:pic>
        <p:nvPicPr>
          <p:cNvPr id="13" name="Picture 12">
            <a:extLst>
              <a:ext uri="{FF2B5EF4-FFF2-40B4-BE49-F238E27FC236}">
                <a16:creationId xmlns:a16="http://schemas.microsoft.com/office/drawing/2014/main" id="{A6998AE4-96DC-7845-13F5-EE8C70A02A39}"/>
              </a:ext>
            </a:extLst>
          </p:cNvPr>
          <p:cNvPicPr>
            <a:picLocks noChangeAspect="1"/>
          </p:cNvPicPr>
          <p:nvPr/>
        </p:nvPicPr>
        <p:blipFill>
          <a:blip r:embed="rId7"/>
          <a:stretch>
            <a:fillRect/>
          </a:stretch>
        </p:blipFill>
        <p:spPr>
          <a:xfrm>
            <a:off x="5432007" y="5827687"/>
            <a:ext cx="1164437" cy="1030313"/>
          </a:xfrm>
          <a:prstGeom prst="rect">
            <a:avLst/>
          </a:prstGeom>
        </p:spPr>
      </p:pic>
      <p:pic>
        <p:nvPicPr>
          <p:cNvPr id="14" name="Picture 13">
            <a:extLst>
              <a:ext uri="{FF2B5EF4-FFF2-40B4-BE49-F238E27FC236}">
                <a16:creationId xmlns:a16="http://schemas.microsoft.com/office/drawing/2014/main" id="{9D4B3944-CD49-1FEA-A31C-32A9E11A4437}"/>
              </a:ext>
            </a:extLst>
          </p:cNvPr>
          <p:cNvPicPr>
            <a:picLocks noChangeAspect="1"/>
          </p:cNvPicPr>
          <p:nvPr/>
        </p:nvPicPr>
        <p:blipFill>
          <a:blip r:embed="rId8"/>
          <a:stretch>
            <a:fillRect/>
          </a:stretch>
        </p:blipFill>
        <p:spPr>
          <a:xfrm>
            <a:off x="6596444" y="5827684"/>
            <a:ext cx="1542422" cy="1030313"/>
          </a:xfrm>
          <a:prstGeom prst="rect">
            <a:avLst/>
          </a:prstGeom>
        </p:spPr>
      </p:pic>
      <p:pic>
        <p:nvPicPr>
          <p:cNvPr id="15" name="Picture 14">
            <a:extLst>
              <a:ext uri="{FF2B5EF4-FFF2-40B4-BE49-F238E27FC236}">
                <a16:creationId xmlns:a16="http://schemas.microsoft.com/office/drawing/2014/main" id="{3DA06869-63E8-A544-7270-952F28FC622B}"/>
              </a:ext>
            </a:extLst>
          </p:cNvPr>
          <p:cNvPicPr>
            <a:picLocks noChangeAspect="1"/>
          </p:cNvPicPr>
          <p:nvPr/>
        </p:nvPicPr>
        <p:blipFill>
          <a:blip r:embed="rId9"/>
          <a:stretch>
            <a:fillRect/>
          </a:stretch>
        </p:blipFill>
        <p:spPr>
          <a:xfrm>
            <a:off x="8138866" y="5825277"/>
            <a:ext cx="4115157" cy="1030313"/>
          </a:xfrm>
          <a:prstGeom prst="rect">
            <a:avLst/>
          </a:prstGeom>
        </p:spPr>
      </p:pic>
      <p:sp>
        <p:nvSpPr>
          <p:cNvPr id="18" name="TextBox 17">
            <a:extLst>
              <a:ext uri="{FF2B5EF4-FFF2-40B4-BE49-F238E27FC236}">
                <a16:creationId xmlns:a16="http://schemas.microsoft.com/office/drawing/2014/main" id="{CF7F28BF-E2A0-7D2E-F949-5A8E863BE273}"/>
              </a:ext>
            </a:extLst>
          </p:cNvPr>
          <p:cNvSpPr txBox="1"/>
          <p:nvPr/>
        </p:nvSpPr>
        <p:spPr>
          <a:xfrm>
            <a:off x="2939988" y="206757"/>
            <a:ext cx="5769445" cy="646331"/>
          </a:xfrm>
          <a:prstGeom prst="rect">
            <a:avLst/>
          </a:prstGeom>
          <a:noFill/>
        </p:spPr>
        <p:txBody>
          <a:bodyPr wrap="square" rtlCol="0">
            <a:spAutoFit/>
          </a:bodyPr>
          <a:lstStyle/>
          <a:p>
            <a:pPr algn="ctr"/>
            <a:endParaRPr lang="en-GB" sz="3600" dirty="0">
              <a:solidFill>
                <a:schemeClr val="accent1">
                  <a:lumMod val="75000"/>
                </a:schemeClr>
              </a:solidFill>
            </a:endParaRPr>
          </a:p>
        </p:txBody>
      </p:sp>
      <p:sp>
        <p:nvSpPr>
          <p:cNvPr id="4" name="TextBox 3">
            <a:extLst>
              <a:ext uri="{FF2B5EF4-FFF2-40B4-BE49-F238E27FC236}">
                <a16:creationId xmlns:a16="http://schemas.microsoft.com/office/drawing/2014/main" id="{0313962C-6F3B-81CA-97FF-F74E5D54BB70}"/>
              </a:ext>
            </a:extLst>
          </p:cNvPr>
          <p:cNvSpPr txBox="1"/>
          <p:nvPr/>
        </p:nvSpPr>
        <p:spPr>
          <a:xfrm>
            <a:off x="528506" y="1400961"/>
            <a:ext cx="10813410" cy="3693319"/>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accent1">
                    <a:lumMod val="75000"/>
                  </a:schemeClr>
                </a:solidFill>
              </a:rPr>
              <a:t>The Museum Natural Life collections are a historical and genetic record of the natural history of Leicestershire preserved for future generations. </a:t>
            </a:r>
          </a:p>
          <a:p>
            <a:endParaRPr lang="en-GB" sz="2000" dirty="0">
              <a:solidFill>
                <a:schemeClr val="accent1">
                  <a:lumMod val="75000"/>
                </a:schemeClr>
              </a:solidFill>
            </a:endParaRPr>
          </a:p>
          <a:p>
            <a:endParaRPr lang="en-GB" sz="2000" dirty="0">
              <a:solidFill>
                <a:schemeClr val="accent1">
                  <a:lumMod val="75000"/>
                </a:schemeClr>
              </a:solidFill>
            </a:endParaRPr>
          </a:p>
          <a:p>
            <a:pPr marL="285750" indent="-285750">
              <a:buFont typeface="Arial" panose="020B0604020202020204" pitchFamily="34" charset="0"/>
              <a:buChar char="•"/>
            </a:pPr>
            <a:r>
              <a:rPr lang="en-GB" sz="2000" dirty="0">
                <a:solidFill>
                  <a:schemeClr val="accent1">
                    <a:lumMod val="75000"/>
                  </a:schemeClr>
                </a:solidFill>
              </a:rPr>
              <a:t>At the 1620s House and Garden we are reducing our carbon footprint and encouraging visitors to learn about the environment and nature. </a:t>
            </a:r>
          </a:p>
          <a:p>
            <a:endParaRPr lang="en-GB" sz="2000" dirty="0">
              <a:solidFill>
                <a:schemeClr val="accent1">
                  <a:lumMod val="75000"/>
                </a:schemeClr>
              </a:solidFill>
            </a:endParaRPr>
          </a:p>
          <a:p>
            <a:endParaRPr lang="en-GB" sz="1400" dirty="0">
              <a:solidFill>
                <a:schemeClr val="accent1">
                  <a:lumMod val="75000"/>
                </a:schemeClr>
              </a:solidFill>
            </a:endParaRPr>
          </a:p>
          <a:p>
            <a:pPr marL="285750" indent="-285750">
              <a:buFont typeface="Arial" panose="020B0604020202020204" pitchFamily="34" charset="0"/>
              <a:buChar char="•"/>
            </a:pPr>
            <a:r>
              <a:rPr lang="en-GB" sz="2000" dirty="0">
                <a:solidFill>
                  <a:schemeClr val="accent1">
                    <a:lumMod val="75000"/>
                  </a:schemeClr>
                </a:solidFill>
              </a:rPr>
              <a:t>Culture Nature at Coalville Library received funding from Natural England and Libraries Connected and with the aim of developing a plan for a community ‘green space’ at the front of the library, to make the space more inviting and to use it as a catalyst for nature based cultural activities within the library. </a:t>
            </a:r>
            <a:endParaRPr lang="en-GB" sz="1200" dirty="0">
              <a:solidFill>
                <a:srgbClr val="FF0000"/>
              </a:solidFill>
            </a:endParaRPr>
          </a:p>
        </p:txBody>
      </p:sp>
      <p:sp>
        <p:nvSpPr>
          <p:cNvPr id="5" name="TextBox 4">
            <a:extLst>
              <a:ext uri="{FF2B5EF4-FFF2-40B4-BE49-F238E27FC236}">
                <a16:creationId xmlns:a16="http://schemas.microsoft.com/office/drawing/2014/main" id="{490CBD8E-74DE-B4B8-0D98-D45461576629}"/>
              </a:ext>
            </a:extLst>
          </p:cNvPr>
          <p:cNvSpPr txBox="1"/>
          <p:nvPr/>
        </p:nvSpPr>
        <p:spPr>
          <a:xfrm>
            <a:off x="1862355" y="219690"/>
            <a:ext cx="8103765" cy="1077218"/>
          </a:xfrm>
          <a:prstGeom prst="rect">
            <a:avLst/>
          </a:prstGeom>
          <a:noFill/>
        </p:spPr>
        <p:txBody>
          <a:bodyPr wrap="square" rtlCol="0">
            <a:spAutoFit/>
          </a:bodyPr>
          <a:lstStyle/>
          <a:p>
            <a:pPr algn="ctr"/>
            <a:r>
              <a:rPr lang="en-GB" sz="3200" b="1" dirty="0">
                <a:solidFill>
                  <a:schemeClr val="accent1">
                    <a:lumMod val="75000"/>
                  </a:schemeClr>
                </a:solidFill>
              </a:rPr>
              <a:t>Clean and Green – Environmental Responsibility</a:t>
            </a:r>
          </a:p>
        </p:txBody>
      </p:sp>
    </p:spTree>
    <p:extLst>
      <p:ext uri="{BB962C8B-B14F-4D97-AF65-F5344CB8AC3E}">
        <p14:creationId xmlns:p14="http://schemas.microsoft.com/office/powerpoint/2010/main" val="790359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E30859-6040-C03F-AB2E-EFD796864116}"/>
              </a:ext>
            </a:extLst>
          </p:cNvPr>
          <p:cNvPicPr>
            <a:picLocks noChangeAspect="1"/>
          </p:cNvPicPr>
          <p:nvPr/>
        </p:nvPicPr>
        <p:blipFill>
          <a:blip r:embed="rId2"/>
          <a:stretch>
            <a:fillRect/>
          </a:stretch>
        </p:blipFill>
        <p:spPr>
          <a:xfrm>
            <a:off x="264450" y="219690"/>
            <a:ext cx="1432684" cy="877900"/>
          </a:xfrm>
          <a:prstGeom prst="rect">
            <a:avLst/>
          </a:prstGeom>
        </p:spPr>
      </p:pic>
      <p:pic>
        <p:nvPicPr>
          <p:cNvPr id="3" name="Picture 2">
            <a:extLst>
              <a:ext uri="{FF2B5EF4-FFF2-40B4-BE49-F238E27FC236}">
                <a16:creationId xmlns:a16="http://schemas.microsoft.com/office/drawing/2014/main" id="{20C90880-54A6-824A-A23F-85608ED97F02}"/>
              </a:ext>
            </a:extLst>
          </p:cNvPr>
          <p:cNvPicPr>
            <a:picLocks noChangeAspect="1"/>
          </p:cNvPicPr>
          <p:nvPr/>
        </p:nvPicPr>
        <p:blipFill rotWithShape="1">
          <a:blip r:embed="rId3"/>
          <a:srcRect t="5730" r="11256"/>
          <a:stretch/>
        </p:blipFill>
        <p:spPr>
          <a:xfrm>
            <a:off x="9736850" y="2410"/>
            <a:ext cx="2440058" cy="1672433"/>
          </a:xfrm>
          <a:prstGeom prst="rect">
            <a:avLst/>
          </a:prstGeom>
        </p:spPr>
      </p:pic>
      <p:pic>
        <p:nvPicPr>
          <p:cNvPr id="4" name="Picture 3">
            <a:extLst>
              <a:ext uri="{FF2B5EF4-FFF2-40B4-BE49-F238E27FC236}">
                <a16:creationId xmlns:a16="http://schemas.microsoft.com/office/drawing/2014/main" id="{2668C735-7510-6D3F-426D-129983A6F8E3}"/>
              </a:ext>
            </a:extLst>
          </p:cNvPr>
          <p:cNvPicPr>
            <a:picLocks noChangeAspect="1"/>
          </p:cNvPicPr>
          <p:nvPr/>
        </p:nvPicPr>
        <p:blipFill>
          <a:blip r:embed="rId4"/>
          <a:stretch>
            <a:fillRect/>
          </a:stretch>
        </p:blipFill>
        <p:spPr>
          <a:xfrm>
            <a:off x="0" y="5644791"/>
            <a:ext cx="1816765" cy="1213209"/>
          </a:xfrm>
          <a:prstGeom prst="rect">
            <a:avLst/>
          </a:prstGeom>
        </p:spPr>
      </p:pic>
      <p:pic>
        <p:nvPicPr>
          <p:cNvPr id="5" name="Picture 4">
            <a:extLst>
              <a:ext uri="{FF2B5EF4-FFF2-40B4-BE49-F238E27FC236}">
                <a16:creationId xmlns:a16="http://schemas.microsoft.com/office/drawing/2014/main" id="{535B9583-6F50-E140-57B3-49B8FD226D68}"/>
              </a:ext>
            </a:extLst>
          </p:cNvPr>
          <p:cNvPicPr>
            <a:picLocks noChangeAspect="1"/>
          </p:cNvPicPr>
          <p:nvPr/>
        </p:nvPicPr>
        <p:blipFill>
          <a:blip r:embed="rId5"/>
          <a:stretch>
            <a:fillRect/>
          </a:stretch>
        </p:blipFill>
        <p:spPr>
          <a:xfrm>
            <a:off x="1816765" y="5644791"/>
            <a:ext cx="1560711" cy="1213209"/>
          </a:xfrm>
          <a:prstGeom prst="rect">
            <a:avLst/>
          </a:prstGeom>
        </p:spPr>
      </p:pic>
      <p:pic>
        <p:nvPicPr>
          <p:cNvPr id="6" name="Picture 5">
            <a:extLst>
              <a:ext uri="{FF2B5EF4-FFF2-40B4-BE49-F238E27FC236}">
                <a16:creationId xmlns:a16="http://schemas.microsoft.com/office/drawing/2014/main" id="{C41BC9E7-597E-AD2C-6F85-E3978613236C}"/>
              </a:ext>
            </a:extLst>
          </p:cNvPr>
          <p:cNvPicPr>
            <a:picLocks noChangeAspect="1"/>
          </p:cNvPicPr>
          <p:nvPr/>
        </p:nvPicPr>
        <p:blipFill>
          <a:blip r:embed="rId6"/>
          <a:stretch>
            <a:fillRect/>
          </a:stretch>
        </p:blipFill>
        <p:spPr>
          <a:xfrm>
            <a:off x="3377476" y="5644791"/>
            <a:ext cx="1560711" cy="1213209"/>
          </a:xfrm>
          <a:prstGeom prst="rect">
            <a:avLst/>
          </a:prstGeom>
        </p:spPr>
      </p:pic>
      <p:pic>
        <p:nvPicPr>
          <p:cNvPr id="7" name="Picture 6">
            <a:extLst>
              <a:ext uri="{FF2B5EF4-FFF2-40B4-BE49-F238E27FC236}">
                <a16:creationId xmlns:a16="http://schemas.microsoft.com/office/drawing/2014/main" id="{39CD5DF6-C5D1-52B1-F9D1-B96EB5E7D775}"/>
              </a:ext>
            </a:extLst>
          </p:cNvPr>
          <p:cNvPicPr>
            <a:picLocks noChangeAspect="1"/>
          </p:cNvPicPr>
          <p:nvPr/>
        </p:nvPicPr>
        <p:blipFill>
          <a:blip r:embed="rId7"/>
          <a:stretch>
            <a:fillRect/>
          </a:stretch>
        </p:blipFill>
        <p:spPr>
          <a:xfrm>
            <a:off x="4938187" y="5642381"/>
            <a:ext cx="5041829" cy="1213209"/>
          </a:xfrm>
          <a:prstGeom prst="rect">
            <a:avLst/>
          </a:prstGeom>
        </p:spPr>
      </p:pic>
      <p:pic>
        <p:nvPicPr>
          <p:cNvPr id="8" name="Picture 7">
            <a:extLst>
              <a:ext uri="{FF2B5EF4-FFF2-40B4-BE49-F238E27FC236}">
                <a16:creationId xmlns:a16="http://schemas.microsoft.com/office/drawing/2014/main" id="{21F45F73-C742-12B6-B136-28F835D570EE}"/>
              </a:ext>
            </a:extLst>
          </p:cNvPr>
          <p:cNvPicPr>
            <a:picLocks noChangeAspect="1"/>
          </p:cNvPicPr>
          <p:nvPr/>
        </p:nvPicPr>
        <p:blipFill>
          <a:blip r:embed="rId8"/>
          <a:stretch>
            <a:fillRect/>
          </a:stretch>
        </p:blipFill>
        <p:spPr>
          <a:xfrm>
            <a:off x="9980016" y="5639971"/>
            <a:ext cx="1816765" cy="1213209"/>
          </a:xfrm>
          <a:prstGeom prst="rect">
            <a:avLst/>
          </a:prstGeom>
        </p:spPr>
      </p:pic>
      <p:pic>
        <p:nvPicPr>
          <p:cNvPr id="9" name="Picture 8">
            <a:extLst>
              <a:ext uri="{FF2B5EF4-FFF2-40B4-BE49-F238E27FC236}">
                <a16:creationId xmlns:a16="http://schemas.microsoft.com/office/drawing/2014/main" id="{258A911C-185D-03A4-E157-8C2DBFA91ACB}"/>
              </a:ext>
            </a:extLst>
          </p:cNvPr>
          <p:cNvPicPr>
            <a:picLocks noChangeAspect="1"/>
          </p:cNvPicPr>
          <p:nvPr/>
        </p:nvPicPr>
        <p:blipFill>
          <a:blip r:embed="rId9"/>
          <a:stretch>
            <a:fillRect/>
          </a:stretch>
        </p:blipFill>
        <p:spPr>
          <a:xfrm>
            <a:off x="11351734" y="5644791"/>
            <a:ext cx="890093" cy="1213209"/>
          </a:xfrm>
          <a:prstGeom prst="rect">
            <a:avLst/>
          </a:prstGeom>
        </p:spPr>
      </p:pic>
      <p:sp>
        <p:nvSpPr>
          <p:cNvPr id="10" name="TextBox 9">
            <a:extLst>
              <a:ext uri="{FF2B5EF4-FFF2-40B4-BE49-F238E27FC236}">
                <a16:creationId xmlns:a16="http://schemas.microsoft.com/office/drawing/2014/main" id="{79EE51E5-E457-5FA0-E901-32B0720D3A27}"/>
              </a:ext>
            </a:extLst>
          </p:cNvPr>
          <p:cNvSpPr txBox="1"/>
          <p:nvPr/>
        </p:nvSpPr>
        <p:spPr>
          <a:xfrm>
            <a:off x="402672" y="1291905"/>
            <a:ext cx="11394109" cy="4278094"/>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accent1">
                    <a:lumMod val="75000"/>
                  </a:schemeClr>
                </a:solidFill>
              </a:rPr>
              <a:t>We launched a new Cultural Youth Forum (CYF) to support our work with young people, enhance the development of our services and nurture the museum and library professionals of the future. </a:t>
            </a:r>
          </a:p>
          <a:p>
            <a:endParaRPr lang="en-GB" sz="1000" dirty="0"/>
          </a:p>
          <a:p>
            <a:pPr marL="285750" indent="-285750">
              <a:buFont typeface="Arial" panose="020B0604020202020204" pitchFamily="34" charset="0"/>
              <a:buChar char="•"/>
            </a:pPr>
            <a:r>
              <a:rPr lang="en-GB" sz="2000" dirty="0">
                <a:solidFill>
                  <a:schemeClr val="accent1">
                    <a:lumMod val="75000"/>
                  </a:schemeClr>
                </a:solidFill>
              </a:rPr>
              <a:t>Over 60 young people engaged with over 20 workshops in our Market Town Museums</a:t>
            </a:r>
          </a:p>
          <a:p>
            <a:endParaRPr lang="en-GB" sz="1000" dirty="0"/>
          </a:p>
          <a:p>
            <a:pPr algn="ctr"/>
            <a:r>
              <a:rPr lang="en-GB" dirty="0">
                <a:solidFill>
                  <a:schemeClr val="accent6">
                    <a:lumMod val="75000"/>
                  </a:schemeClr>
                </a:solidFill>
              </a:rPr>
              <a:t>“This work will support young people from our county to help understand, shape and drive the council’s net zero ambition through taking action to cut carbon emissions, reduce their consumption of resources and protect nature.</a:t>
            </a:r>
          </a:p>
          <a:p>
            <a:pPr algn="ctr"/>
            <a:r>
              <a:rPr lang="en-GB" dirty="0">
                <a:solidFill>
                  <a:schemeClr val="accent6">
                    <a:lumMod val="75000"/>
                  </a:schemeClr>
                </a:solidFill>
              </a:rPr>
              <a:t> It’s clear those involved are passionate about single use plastic, reducing fast fashion and reducing energy consumption and they have shared some creative ideas for example, increasing the vegetarian options in schools, reducing time in the shower and fully turning off devices rather than leaving them on standby. </a:t>
            </a:r>
          </a:p>
          <a:p>
            <a:pPr algn="ctr"/>
            <a:r>
              <a:rPr lang="en-GB" dirty="0">
                <a:solidFill>
                  <a:schemeClr val="accent6">
                    <a:lumMod val="75000"/>
                  </a:schemeClr>
                </a:solidFill>
              </a:rPr>
              <a:t>Their activities across our Museums and Libraries has been seen by 1000’s of visitors which can only help raise awareness in ways that work for other young people. “</a:t>
            </a:r>
          </a:p>
          <a:p>
            <a:pPr algn="ctr"/>
            <a:endParaRPr lang="en-GB" dirty="0">
              <a:solidFill>
                <a:schemeClr val="accent6">
                  <a:lumMod val="75000"/>
                </a:schemeClr>
              </a:solidFill>
            </a:endParaRPr>
          </a:p>
          <a:p>
            <a:pPr algn="ctr"/>
            <a:r>
              <a:rPr lang="en-GB" dirty="0">
                <a:solidFill>
                  <a:schemeClr val="accent6">
                    <a:lumMod val="75000"/>
                  </a:schemeClr>
                </a:solidFill>
              </a:rPr>
              <a:t>Jenny Allen. Team Manager. Carbon Reduction</a:t>
            </a:r>
          </a:p>
          <a:p>
            <a:endParaRPr lang="en-GB" sz="1400" dirty="0">
              <a:solidFill>
                <a:schemeClr val="accent6">
                  <a:lumMod val="75000"/>
                </a:schemeClr>
              </a:solidFill>
            </a:endParaRPr>
          </a:p>
          <a:p>
            <a:pPr algn="ctr"/>
            <a:r>
              <a:rPr lang="en-GB" sz="1600" u="sng" dirty="0">
                <a:solidFill>
                  <a:srgbClr val="0563C1"/>
                </a:solidFill>
                <a:effectLst/>
                <a:latin typeface="Arial" panose="020B0604020202020204" pitchFamily="34" charset="0"/>
                <a:ea typeface="Calibri" panose="020F0502020204030204" pitchFamily="34" charset="0"/>
                <a:hlinkClick r:id="rId10"/>
              </a:rPr>
              <a:t>https://www.cultureleicestershire.co.uk/films/</a:t>
            </a:r>
            <a:endParaRPr lang="en-GB" sz="1600" dirty="0">
              <a:solidFill>
                <a:schemeClr val="accent6">
                  <a:lumMod val="75000"/>
                </a:schemeClr>
              </a:solidFill>
            </a:endParaRPr>
          </a:p>
        </p:txBody>
      </p:sp>
      <p:sp>
        <p:nvSpPr>
          <p:cNvPr id="11" name="TextBox 10">
            <a:extLst>
              <a:ext uri="{FF2B5EF4-FFF2-40B4-BE49-F238E27FC236}">
                <a16:creationId xmlns:a16="http://schemas.microsoft.com/office/drawing/2014/main" id="{683D58CF-C944-7E70-4EF0-2E3F18418A77}"/>
              </a:ext>
            </a:extLst>
          </p:cNvPr>
          <p:cNvSpPr txBox="1"/>
          <p:nvPr/>
        </p:nvSpPr>
        <p:spPr>
          <a:xfrm>
            <a:off x="1577131" y="194523"/>
            <a:ext cx="8573548" cy="1077218"/>
          </a:xfrm>
          <a:prstGeom prst="rect">
            <a:avLst/>
          </a:prstGeom>
          <a:noFill/>
        </p:spPr>
        <p:txBody>
          <a:bodyPr wrap="square" rtlCol="0">
            <a:spAutoFit/>
          </a:bodyPr>
          <a:lstStyle/>
          <a:p>
            <a:pPr algn="ctr"/>
            <a:r>
              <a:rPr lang="en-GB" sz="3200" b="1" dirty="0">
                <a:solidFill>
                  <a:schemeClr val="accent1">
                    <a:lumMod val="75000"/>
                  </a:schemeClr>
                </a:solidFill>
              </a:rPr>
              <a:t>Clean and Green – Environmental Responsibility</a:t>
            </a:r>
          </a:p>
          <a:p>
            <a:pPr algn="ctr"/>
            <a:r>
              <a:rPr lang="en-GB" sz="3200" b="1" dirty="0">
                <a:solidFill>
                  <a:schemeClr val="accent1">
                    <a:lumMod val="75000"/>
                  </a:schemeClr>
                </a:solidFill>
              </a:rPr>
              <a:t>Cultural Youth Forum</a:t>
            </a:r>
          </a:p>
        </p:txBody>
      </p:sp>
    </p:spTree>
    <p:extLst>
      <p:ext uri="{BB962C8B-B14F-4D97-AF65-F5344CB8AC3E}">
        <p14:creationId xmlns:p14="http://schemas.microsoft.com/office/powerpoint/2010/main" val="160628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29BB0D-4E68-0064-F01D-A018C3CDFE8F}"/>
              </a:ext>
            </a:extLst>
          </p:cNvPr>
          <p:cNvPicPr>
            <a:picLocks noChangeAspect="1"/>
          </p:cNvPicPr>
          <p:nvPr/>
        </p:nvPicPr>
        <p:blipFill>
          <a:blip r:embed="rId2"/>
          <a:stretch>
            <a:fillRect/>
          </a:stretch>
        </p:blipFill>
        <p:spPr>
          <a:xfrm>
            <a:off x="1496890" y="5730141"/>
            <a:ext cx="2273823" cy="1136911"/>
          </a:xfrm>
          <a:prstGeom prst="rect">
            <a:avLst/>
          </a:prstGeom>
        </p:spPr>
      </p:pic>
      <p:pic>
        <p:nvPicPr>
          <p:cNvPr id="2" name="Picture 1">
            <a:extLst>
              <a:ext uri="{FF2B5EF4-FFF2-40B4-BE49-F238E27FC236}">
                <a16:creationId xmlns:a16="http://schemas.microsoft.com/office/drawing/2014/main" id="{9CE30859-6040-C03F-AB2E-EFD796864116}"/>
              </a:ext>
            </a:extLst>
          </p:cNvPr>
          <p:cNvPicPr>
            <a:picLocks noChangeAspect="1"/>
          </p:cNvPicPr>
          <p:nvPr/>
        </p:nvPicPr>
        <p:blipFill>
          <a:blip r:embed="rId3"/>
          <a:stretch>
            <a:fillRect/>
          </a:stretch>
        </p:blipFill>
        <p:spPr>
          <a:xfrm>
            <a:off x="264450" y="219690"/>
            <a:ext cx="1432684" cy="877900"/>
          </a:xfrm>
          <a:prstGeom prst="rect">
            <a:avLst/>
          </a:prstGeom>
        </p:spPr>
      </p:pic>
      <p:pic>
        <p:nvPicPr>
          <p:cNvPr id="3" name="Picture 2">
            <a:extLst>
              <a:ext uri="{FF2B5EF4-FFF2-40B4-BE49-F238E27FC236}">
                <a16:creationId xmlns:a16="http://schemas.microsoft.com/office/drawing/2014/main" id="{20C90880-54A6-824A-A23F-85608ED97F02}"/>
              </a:ext>
            </a:extLst>
          </p:cNvPr>
          <p:cNvPicPr>
            <a:picLocks noChangeAspect="1"/>
          </p:cNvPicPr>
          <p:nvPr/>
        </p:nvPicPr>
        <p:blipFill rotWithShape="1">
          <a:blip r:embed="rId4"/>
          <a:srcRect t="5730" r="11256"/>
          <a:stretch/>
        </p:blipFill>
        <p:spPr>
          <a:xfrm>
            <a:off x="9736850" y="2410"/>
            <a:ext cx="2440058" cy="1672433"/>
          </a:xfrm>
          <a:prstGeom prst="rect">
            <a:avLst/>
          </a:prstGeom>
        </p:spPr>
      </p:pic>
      <p:pic>
        <p:nvPicPr>
          <p:cNvPr id="5" name="Picture 4">
            <a:extLst>
              <a:ext uri="{FF2B5EF4-FFF2-40B4-BE49-F238E27FC236}">
                <a16:creationId xmlns:a16="http://schemas.microsoft.com/office/drawing/2014/main" id="{7BD83E9C-6E2A-9F6C-FB96-60CCF0E0619B}"/>
              </a:ext>
            </a:extLst>
          </p:cNvPr>
          <p:cNvPicPr>
            <a:picLocks noChangeAspect="1"/>
          </p:cNvPicPr>
          <p:nvPr/>
        </p:nvPicPr>
        <p:blipFill>
          <a:blip r:embed="rId5"/>
          <a:stretch>
            <a:fillRect/>
          </a:stretch>
        </p:blipFill>
        <p:spPr>
          <a:xfrm>
            <a:off x="-27354" y="5739195"/>
            <a:ext cx="1908213" cy="1127858"/>
          </a:xfrm>
          <a:prstGeom prst="rect">
            <a:avLst/>
          </a:prstGeom>
        </p:spPr>
      </p:pic>
      <p:pic>
        <p:nvPicPr>
          <p:cNvPr id="7" name="Picture 6">
            <a:extLst>
              <a:ext uri="{FF2B5EF4-FFF2-40B4-BE49-F238E27FC236}">
                <a16:creationId xmlns:a16="http://schemas.microsoft.com/office/drawing/2014/main" id="{9E234E4D-9B84-BCC5-3D57-E2065CF7680D}"/>
              </a:ext>
            </a:extLst>
          </p:cNvPr>
          <p:cNvPicPr>
            <a:picLocks noChangeAspect="1"/>
          </p:cNvPicPr>
          <p:nvPr/>
        </p:nvPicPr>
        <p:blipFill>
          <a:blip r:embed="rId6"/>
          <a:stretch>
            <a:fillRect/>
          </a:stretch>
        </p:blipFill>
        <p:spPr>
          <a:xfrm>
            <a:off x="3538927" y="5730142"/>
            <a:ext cx="4426080" cy="1127858"/>
          </a:xfrm>
          <a:prstGeom prst="rect">
            <a:avLst/>
          </a:prstGeom>
        </p:spPr>
      </p:pic>
      <p:pic>
        <p:nvPicPr>
          <p:cNvPr id="8" name="Picture 7">
            <a:extLst>
              <a:ext uri="{FF2B5EF4-FFF2-40B4-BE49-F238E27FC236}">
                <a16:creationId xmlns:a16="http://schemas.microsoft.com/office/drawing/2014/main" id="{761B417C-CF82-34DD-BDCD-5B51E5ED6FB5}"/>
              </a:ext>
            </a:extLst>
          </p:cNvPr>
          <p:cNvPicPr>
            <a:picLocks noChangeAspect="1"/>
          </p:cNvPicPr>
          <p:nvPr/>
        </p:nvPicPr>
        <p:blipFill>
          <a:blip r:embed="rId7"/>
          <a:stretch>
            <a:fillRect/>
          </a:stretch>
        </p:blipFill>
        <p:spPr>
          <a:xfrm>
            <a:off x="10466682" y="5727186"/>
            <a:ext cx="1725318" cy="1121761"/>
          </a:xfrm>
          <a:prstGeom prst="rect">
            <a:avLst/>
          </a:prstGeom>
        </p:spPr>
      </p:pic>
      <p:pic>
        <p:nvPicPr>
          <p:cNvPr id="9" name="Picture 8">
            <a:extLst>
              <a:ext uri="{FF2B5EF4-FFF2-40B4-BE49-F238E27FC236}">
                <a16:creationId xmlns:a16="http://schemas.microsoft.com/office/drawing/2014/main" id="{0175BCAA-3CCC-0A68-4890-AF69638A43F0}"/>
              </a:ext>
            </a:extLst>
          </p:cNvPr>
          <p:cNvPicPr>
            <a:picLocks noChangeAspect="1"/>
          </p:cNvPicPr>
          <p:nvPr/>
        </p:nvPicPr>
        <p:blipFill>
          <a:blip r:embed="rId8"/>
          <a:stretch>
            <a:fillRect/>
          </a:stretch>
        </p:blipFill>
        <p:spPr>
          <a:xfrm>
            <a:off x="7983113" y="5720906"/>
            <a:ext cx="768163" cy="1146147"/>
          </a:xfrm>
          <a:prstGeom prst="rect">
            <a:avLst/>
          </a:prstGeom>
        </p:spPr>
      </p:pic>
      <p:pic>
        <p:nvPicPr>
          <p:cNvPr id="18" name="Picture 17">
            <a:extLst>
              <a:ext uri="{FF2B5EF4-FFF2-40B4-BE49-F238E27FC236}">
                <a16:creationId xmlns:a16="http://schemas.microsoft.com/office/drawing/2014/main" id="{C8E27D46-038F-E809-E363-33807B32B24D}"/>
              </a:ext>
            </a:extLst>
          </p:cNvPr>
          <p:cNvPicPr>
            <a:picLocks noChangeAspect="1"/>
          </p:cNvPicPr>
          <p:nvPr/>
        </p:nvPicPr>
        <p:blipFill>
          <a:blip r:embed="rId9"/>
          <a:stretch>
            <a:fillRect/>
          </a:stretch>
        </p:blipFill>
        <p:spPr>
          <a:xfrm>
            <a:off x="8778435" y="5730142"/>
            <a:ext cx="1682642" cy="1121761"/>
          </a:xfrm>
          <a:prstGeom prst="rect">
            <a:avLst/>
          </a:prstGeom>
        </p:spPr>
      </p:pic>
      <p:pic>
        <p:nvPicPr>
          <p:cNvPr id="12" name="Picture 11">
            <a:extLst>
              <a:ext uri="{FF2B5EF4-FFF2-40B4-BE49-F238E27FC236}">
                <a16:creationId xmlns:a16="http://schemas.microsoft.com/office/drawing/2014/main" id="{D0382516-BDE5-F753-FF89-3097721DECFA}"/>
              </a:ext>
            </a:extLst>
          </p:cNvPr>
          <p:cNvPicPr>
            <a:picLocks noChangeAspect="1"/>
          </p:cNvPicPr>
          <p:nvPr/>
        </p:nvPicPr>
        <p:blipFill>
          <a:blip r:embed="rId10"/>
          <a:stretch>
            <a:fillRect/>
          </a:stretch>
        </p:blipFill>
        <p:spPr>
          <a:xfrm>
            <a:off x="5417768" y="4326727"/>
            <a:ext cx="1172368" cy="675470"/>
          </a:xfrm>
          <a:prstGeom prst="rect">
            <a:avLst/>
          </a:prstGeom>
        </p:spPr>
      </p:pic>
      <p:pic>
        <p:nvPicPr>
          <p:cNvPr id="13" name="Picture 12">
            <a:extLst>
              <a:ext uri="{FF2B5EF4-FFF2-40B4-BE49-F238E27FC236}">
                <a16:creationId xmlns:a16="http://schemas.microsoft.com/office/drawing/2014/main" id="{6F2E82BA-0272-E808-8A10-70AA53BC5445}"/>
              </a:ext>
            </a:extLst>
          </p:cNvPr>
          <p:cNvPicPr>
            <a:picLocks noChangeAspect="1"/>
          </p:cNvPicPr>
          <p:nvPr/>
        </p:nvPicPr>
        <p:blipFill>
          <a:blip r:embed="rId11"/>
          <a:stretch>
            <a:fillRect/>
          </a:stretch>
        </p:blipFill>
        <p:spPr>
          <a:xfrm>
            <a:off x="7149906" y="1499695"/>
            <a:ext cx="1396105" cy="536494"/>
          </a:xfrm>
          <a:prstGeom prst="rect">
            <a:avLst/>
          </a:prstGeom>
        </p:spPr>
      </p:pic>
      <p:pic>
        <p:nvPicPr>
          <p:cNvPr id="14" name="Picture 13">
            <a:extLst>
              <a:ext uri="{FF2B5EF4-FFF2-40B4-BE49-F238E27FC236}">
                <a16:creationId xmlns:a16="http://schemas.microsoft.com/office/drawing/2014/main" id="{C0CA5F81-22CC-01A3-2F57-68B73EAFAE5B}"/>
              </a:ext>
            </a:extLst>
          </p:cNvPr>
          <p:cNvPicPr>
            <a:picLocks noChangeAspect="1"/>
          </p:cNvPicPr>
          <p:nvPr/>
        </p:nvPicPr>
        <p:blipFill>
          <a:blip r:embed="rId12"/>
          <a:stretch>
            <a:fillRect/>
          </a:stretch>
        </p:blipFill>
        <p:spPr>
          <a:xfrm>
            <a:off x="3672944" y="1365698"/>
            <a:ext cx="926672" cy="926672"/>
          </a:xfrm>
          <a:prstGeom prst="rect">
            <a:avLst/>
          </a:prstGeom>
        </p:spPr>
      </p:pic>
      <p:pic>
        <p:nvPicPr>
          <p:cNvPr id="15" name="Picture 14">
            <a:extLst>
              <a:ext uri="{FF2B5EF4-FFF2-40B4-BE49-F238E27FC236}">
                <a16:creationId xmlns:a16="http://schemas.microsoft.com/office/drawing/2014/main" id="{D797049B-E8DE-5E74-E344-173CC6C6E175}"/>
              </a:ext>
            </a:extLst>
          </p:cNvPr>
          <p:cNvPicPr>
            <a:picLocks noChangeAspect="1"/>
          </p:cNvPicPr>
          <p:nvPr/>
        </p:nvPicPr>
        <p:blipFill>
          <a:blip r:embed="rId13"/>
          <a:stretch>
            <a:fillRect/>
          </a:stretch>
        </p:blipFill>
        <p:spPr>
          <a:xfrm>
            <a:off x="1846604" y="4160485"/>
            <a:ext cx="992431" cy="1151523"/>
          </a:xfrm>
          <a:prstGeom prst="rect">
            <a:avLst/>
          </a:prstGeom>
        </p:spPr>
      </p:pic>
      <p:pic>
        <p:nvPicPr>
          <p:cNvPr id="16" name="Picture 15">
            <a:extLst>
              <a:ext uri="{FF2B5EF4-FFF2-40B4-BE49-F238E27FC236}">
                <a16:creationId xmlns:a16="http://schemas.microsoft.com/office/drawing/2014/main" id="{74410429-051C-C930-096A-6935AB99AFD6}"/>
              </a:ext>
            </a:extLst>
          </p:cNvPr>
          <p:cNvPicPr>
            <a:picLocks noChangeAspect="1"/>
          </p:cNvPicPr>
          <p:nvPr/>
        </p:nvPicPr>
        <p:blipFill>
          <a:blip r:embed="rId14"/>
          <a:stretch>
            <a:fillRect/>
          </a:stretch>
        </p:blipFill>
        <p:spPr>
          <a:xfrm>
            <a:off x="3308281" y="4397450"/>
            <a:ext cx="1432684" cy="573074"/>
          </a:xfrm>
          <a:prstGeom prst="rect">
            <a:avLst/>
          </a:prstGeom>
        </p:spPr>
      </p:pic>
      <p:pic>
        <p:nvPicPr>
          <p:cNvPr id="17" name="Picture 16">
            <a:extLst>
              <a:ext uri="{FF2B5EF4-FFF2-40B4-BE49-F238E27FC236}">
                <a16:creationId xmlns:a16="http://schemas.microsoft.com/office/drawing/2014/main" id="{F5B7EA18-2DB4-084E-78DB-92511C90F2F8}"/>
              </a:ext>
            </a:extLst>
          </p:cNvPr>
          <p:cNvPicPr>
            <a:picLocks noChangeAspect="1"/>
          </p:cNvPicPr>
          <p:nvPr/>
        </p:nvPicPr>
        <p:blipFill>
          <a:blip r:embed="rId15"/>
          <a:stretch>
            <a:fillRect/>
          </a:stretch>
        </p:blipFill>
        <p:spPr>
          <a:xfrm>
            <a:off x="841422" y="1673811"/>
            <a:ext cx="1792379" cy="408467"/>
          </a:xfrm>
          <a:prstGeom prst="rect">
            <a:avLst/>
          </a:prstGeom>
        </p:spPr>
      </p:pic>
      <p:pic>
        <p:nvPicPr>
          <p:cNvPr id="19" name="Picture 18">
            <a:extLst>
              <a:ext uri="{FF2B5EF4-FFF2-40B4-BE49-F238E27FC236}">
                <a16:creationId xmlns:a16="http://schemas.microsoft.com/office/drawing/2014/main" id="{7F36A079-5C28-13E4-636E-F68F1FDE868D}"/>
              </a:ext>
            </a:extLst>
          </p:cNvPr>
          <p:cNvPicPr>
            <a:picLocks noChangeAspect="1"/>
          </p:cNvPicPr>
          <p:nvPr/>
        </p:nvPicPr>
        <p:blipFill>
          <a:blip r:embed="rId16"/>
          <a:stretch>
            <a:fillRect/>
          </a:stretch>
        </p:blipFill>
        <p:spPr>
          <a:xfrm>
            <a:off x="9334393" y="4143346"/>
            <a:ext cx="920576" cy="987638"/>
          </a:xfrm>
          <a:prstGeom prst="rect">
            <a:avLst/>
          </a:prstGeom>
        </p:spPr>
      </p:pic>
      <p:pic>
        <p:nvPicPr>
          <p:cNvPr id="20" name="Picture 19">
            <a:extLst>
              <a:ext uri="{FF2B5EF4-FFF2-40B4-BE49-F238E27FC236}">
                <a16:creationId xmlns:a16="http://schemas.microsoft.com/office/drawing/2014/main" id="{AB218B95-5A48-3D06-8810-2E59BF489B9C}"/>
              </a:ext>
            </a:extLst>
          </p:cNvPr>
          <p:cNvPicPr>
            <a:picLocks noChangeAspect="1"/>
          </p:cNvPicPr>
          <p:nvPr/>
        </p:nvPicPr>
        <p:blipFill>
          <a:blip r:embed="rId17"/>
          <a:stretch>
            <a:fillRect/>
          </a:stretch>
        </p:blipFill>
        <p:spPr>
          <a:xfrm>
            <a:off x="9142678" y="1486195"/>
            <a:ext cx="2402032" cy="591363"/>
          </a:xfrm>
          <a:prstGeom prst="rect">
            <a:avLst/>
          </a:prstGeom>
        </p:spPr>
      </p:pic>
      <p:pic>
        <p:nvPicPr>
          <p:cNvPr id="21" name="Picture 20">
            <a:extLst>
              <a:ext uri="{FF2B5EF4-FFF2-40B4-BE49-F238E27FC236}">
                <a16:creationId xmlns:a16="http://schemas.microsoft.com/office/drawing/2014/main" id="{A26586DC-2053-9C74-2293-325B9243738E}"/>
              </a:ext>
            </a:extLst>
          </p:cNvPr>
          <p:cNvPicPr>
            <a:picLocks noChangeAspect="1"/>
          </p:cNvPicPr>
          <p:nvPr/>
        </p:nvPicPr>
        <p:blipFill>
          <a:blip r:embed="rId18"/>
          <a:stretch>
            <a:fillRect/>
          </a:stretch>
        </p:blipFill>
        <p:spPr>
          <a:xfrm>
            <a:off x="5593418" y="1322515"/>
            <a:ext cx="914479" cy="1066892"/>
          </a:xfrm>
          <a:prstGeom prst="rect">
            <a:avLst/>
          </a:prstGeom>
        </p:spPr>
      </p:pic>
      <p:pic>
        <p:nvPicPr>
          <p:cNvPr id="22" name="Picture 21">
            <a:extLst>
              <a:ext uri="{FF2B5EF4-FFF2-40B4-BE49-F238E27FC236}">
                <a16:creationId xmlns:a16="http://schemas.microsoft.com/office/drawing/2014/main" id="{1C6F8682-6143-D31B-BC08-2887EFF1C63D}"/>
              </a:ext>
            </a:extLst>
          </p:cNvPr>
          <p:cNvPicPr>
            <a:picLocks noChangeAspect="1"/>
          </p:cNvPicPr>
          <p:nvPr/>
        </p:nvPicPr>
        <p:blipFill>
          <a:blip r:embed="rId19"/>
          <a:stretch>
            <a:fillRect/>
          </a:stretch>
        </p:blipFill>
        <p:spPr>
          <a:xfrm>
            <a:off x="252184" y="4258900"/>
            <a:ext cx="1158340" cy="865707"/>
          </a:xfrm>
          <a:prstGeom prst="rect">
            <a:avLst/>
          </a:prstGeom>
        </p:spPr>
      </p:pic>
      <p:pic>
        <p:nvPicPr>
          <p:cNvPr id="24" name="Picture 23">
            <a:extLst>
              <a:ext uri="{FF2B5EF4-FFF2-40B4-BE49-F238E27FC236}">
                <a16:creationId xmlns:a16="http://schemas.microsoft.com/office/drawing/2014/main" id="{C5B177E2-F954-03AC-A49D-060D1BF47D66}"/>
              </a:ext>
            </a:extLst>
          </p:cNvPr>
          <p:cNvPicPr>
            <a:picLocks noChangeAspect="1"/>
          </p:cNvPicPr>
          <p:nvPr/>
        </p:nvPicPr>
        <p:blipFill>
          <a:blip r:embed="rId20"/>
          <a:stretch>
            <a:fillRect/>
          </a:stretch>
        </p:blipFill>
        <p:spPr>
          <a:xfrm>
            <a:off x="10597380" y="4080142"/>
            <a:ext cx="1201455" cy="1194762"/>
          </a:xfrm>
          <a:prstGeom prst="rect">
            <a:avLst/>
          </a:prstGeom>
        </p:spPr>
      </p:pic>
      <p:sp>
        <p:nvSpPr>
          <p:cNvPr id="25" name="TextBox 24">
            <a:extLst>
              <a:ext uri="{FF2B5EF4-FFF2-40B4-BE49-F238E27FC236}">
                <a16:creationId xmlns:a16="http://schemas.microsoft.com/office/drawing/2014/main" id="{30BAB4EE-F02D-B1D2-5D97-CB67CB7770FB}"/>
              </a:ext>
            </a:extLst>
          </p:cNvPr>
          <p:cNvSpPr txBox="1"/>
          <p:nvPr/>
        </p:nvSpPr>
        <p:spPr>
          <a:xfrm>
            <a:off x="264450" y="2701255"/>
            <a:ext cx="11572416" cy="1077218"/>
          </a:xfrm>
          <a:prstGeom prst="rect">
            <a:avLst/>
          </a:prstGeom>
          <a:noFill/>
        </p:spPr>
        <p:txBody>
          <a:bodyPr wrap="square" rtlCol="0">
            <a:spAutoFit/>
          </a:bodyPr>
          <a:lstStyle/>
          <a:p>
            <a:pPr algn="ctr"/>
            <a:r>
              <a:rPr lang="en-GB" sz="3200" b="1" dirty="0">
                <a:solidFill>
                  <a:schemeClr val="accent6">
                    <a:lumMod val="75000"/>
                  </a:schemeClr>
                </a:solidFill>
              </a:rPr>
              <a:t>Creating Space to Spark Imagination, Celebrate Communities and Enhance Wellbeing</a:t>
            </a:r>
            <a:endParaRPr lang="en-GB" sz="3200" dirty="0">
              <a:solidFill>
                <a:schemeClr val="accent6">
                  <a:lumMod val="75000"/>
                </a:schemeClr>
              </a:solidFill>
            </a:endParaRPr>
          </a:p>
        </p:txBody>
      </p:sp>
      <p:pic>
        <p:nvPicPr>
          <p:cNvPr id="26" name="Picture 25">
            <a:extLst>
              <a:ext uri="{FF2B5EF4-FFF2-40B4-BE49-F238E27FC236}">
                <a16:creationId xmlns:a16="http://schemas.microsoft.com/office/drawing/2014/main" id="{22E0C11D-E5D5-8081-9EA9-71D3B9C4DEA2}"/>
              </a:ext>
            </a:extLst>
          </p:cNvPr>
          <p:cNvPicPr>
            <a:picLocks noChangeAspect="1"/>
          </p:cNvPicPr>
          <p:nvPr/>
        </p:nvPicPr>
        <p:blipFill>
          <a:blip r:embed="rId21"/>
          <a:stretch>
            <a:fillRect/>
          </a:stretch>
        </p:blipFill>
        <p:spPr>
          <a:xfrm>
            <a:off x="7059382" y="4433613"/>
            <a:ext cx="2024047" cy="585267"/>
          </a:xfrm>
          <a:prstGeom prst="rect">
            <a:avLst/>
          </a:prstGeom>
        </p:spPr>
      </p:pic>
    </p:spTree>
    <p:extLst>
      <p:ext uri="{BB962C8B-B14F-4D97-AF65-F5344CB8AC3E}">
        <p14:creationId xmlns:p14="http://schemas.microsoft.com/office/powerpoint/2010/main" val="2915092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29BB0D-4E68-0064-F01D-A018C3CDFE8F}"/>
              </a:ext>
            </a:extLst>
          </p:cNvPr>
          <p:cNvPicPr>
            <a:picLocks noChangeAspect="1"/>
          </p:cNvPicPr>
          <p:nvPr/>
        </p:nvPicPr>
        <p:blipFill>
          <a:blip r:embed="rId2"/>
          <a:stretch>
            <a:fillRect/>
          </a:stretch>
        </p:blipFill>
        <p:spPr>
          <a:xfrm>
            <a:off x="1496890" y="5730141"/>
            <a:ext cx="2273823" cy="1136911"/>
          </a:xfrm>
          <a:prstGeom prst="rect">
            <a:avLst/>
          </a:prstGeom>
        </p:spPr>
      </p:pic>
      <p:pic>
        <p:nvPicPr>
          <p:cNvPr id="2" name="Picture 1">
            <a:extLst>
              <a:ext uri="{FF2B5EF4-FFF2-40B4-BE49-F238E27FC236}">
                <a16:creationId xmlns:a16="http://schemas.microsoft.com/office/drawing/2014/main" id="{9CE30859-6040-C03F-AB2E-EFD796864116}"/>
              </a:ext>
            </a:extLst>
          </p:cNvPr>
          <p:cNvPicPr>
            <a:picLocks noChangeAspect="1"/>
          </p:cNvPicPr>
          <p:nvPr/>
        </p:nvPicPr>
        <p:blipFill>
          <a:blip r:embed="rId3"/>
          <a:stretch>
            <a:fillRect/>
          </a:stretch>
        </p:blipFill>
        <p:spPr>
          <a:xfrm>
            <a:off x="264450" y="219690"/>
            <a:ext cx="1432684" cy="877900"/>
          </a:xfrm>
          <a:prstGeom prst="rect">
            <a:avLst/>
          </a:prstGeom>
        </p:spPr>
      </p:pic>
      <p:pic>
        <p:nvPicPr>
          <p:cNvPr id="3" name="Picture 2">
            <a:extLst>
              <a:ext uri="{FF2B5EF4-FFF2-40B4-BE49-F238E27FC236}">
                <a16:creationId xmlns:a16="http://schemas.microsoft.com/office/drawing/2014/main" id="{20C90880-54A6-824A-A23F-85608ED97F02}"/>
              </a:ext>
            </a:extLst>
          </p:cNvPr>
          <p:cNvPicPr>
            <a:picLocks noChangeAspect="1"/>
          </p:cNvPicPr>
          <p:nvPr/>
        </p:nvPicPr>
        <p:blipFill rotWithShape="1">
          <a:blip r:embed="rId4"/>
          <a:srcRect t="5730" r="11256"/>
          <a:stretch/>
        </p:blipFill>
        <p:spPr>
          <a:xfrm>
            <a:off x="9736850" y="2410"/>
            <a:ext cx="2440058" cy="1672433"/>
          </a:xfrm>
          <a:prstGeom prst="rect">
            <a:avLst/>
          </a:prstGeom>
        </p:spPr>
      </p:pic>
      <p:pic>
        <p:nvPicPr>
          <p:cNvPr id="5" name="Picture 4">
            <a:extLst>
              <a:ext uri="{FF2B5EF4-FFF2-40B4-BE49-F238E27FC236}">
                <a16:creationId xmlns:a16="http://schemas.microsoft.com/office/drawing/2014/main" id="{7BD83E9C-6E2A-9F6C-FB96-60CCF0E0619B}"/>
              </a:ext>
            </a:extLst>
          </p:cNvPr>
          <p:cNvPicPr>
            <a:picLocks noChangeAspect="1"/>
          </p:cNvPicPr>
          <p:nvPr/>
        </p:nvPicPr>
        <p:blipFill>
          <a:blip r:embed="rId5"/>
          <a:stretch>
            <a:fillRect/>
          </a:stretch>
        </p:blipFill>
        <p:spPr>
          <a:xfrm>
            <a:off x="-27354" y="5739195"/>
            <a:ext cx="1908213" cy="1127858"/>
          </a:xfrm>
          <a:prstGeom prst="rect">
            <a:avLst/>
          </a:prstGeom>
        </p:spPr>
      </p:pic>
      <p:pic>
        <p:nvPicPr>
          <p:cNvPr id="7" name="Picture 6">
            <a:extLst>
              <a:ext uri="{FF2B5EF4-FFF2-40B4-BE49-F238E27FC236}">
                <a16:creationId xmlns:a16="http://schemas.microsoft.com/office/drawing/2014/main" id="{9E234E4D-9B84-BCC5-3D57-E2065CF7680D}"/>
              </a:ext>
            </a:extLst>
          </p:cNvPr>
          <p:cNvPicPr>
            <a:picLocks noChangeAspect="1"/>
          </p:cNvPicPr>
          <p:nvPr/>
        </p:nvPicPr>
        <p:blipFill>
          <a:blip r:embed="rId6"/>
          <a:stretch>
            <a:fillRect/>
          </a:stretch>
        </p:blipFill>
        <p:spPr>
          <a:xfrm>
            <a:off x="3538927" y="5730142"/>
            <a:ext cx="4426080" cy="1127858"/>
          </a:xfrm>
          <a:prstGeom prst="rect">
            <a:avLst/>
          </a:prstGeom>
        </p:spPr>
      </p:pic>
      <p:pic>
        <p:nvPicPr>
          <p:cNvPr id="8" name="Picture 7">
            <a:extLst>
              <a:ext uri="{FF2B5EF4-FFF2-40B4-BE49-F238E27FC236}">
                <a16:creationId xmlns:a16="http://schemas.microsoft.com/office/drawing/2014/main" id="{761B417C-CF82-34DD-BDCD-5B51E5ED6FB5}"/>
              </a:ext>
            </a:extLst>
          </p:cNvPr>
          <p:cNvPicPr>
            <a:picLocks noChangeAspect="1"/>
          </p:cNvPicPr>
          <p:nvPr/>
        </p:nvPicPr>
        <p:blipFill>
          <a:blip r:embed="rId7"/>
          <a:stretch>
            <a:fillRect/>
          </a:stretch>
        </p:blipFill>
        <p:spPr>
          <a:xfrm>
            <a:off x="10466682" y="5727186"/>
            <a:ext cx="1725318" cy="1121761"/>
          </a:xfrm>
          <a:prstGeom prst="rect">
            <a:avLst/>
          </a:prstGeom>
        </p:spPr>
      </p:pic>
      <p:pic>
        <p:nvPicPr>
          <p:cNvPr id="9" name="Picture 8">
            <a:extLst>
              <a:ext uri="{FF2B5EF4-FFF2-40B4-BE49-F238E27FC236}">
                <a16:creationId xmlns:a16="http://schemas.microsoft.com/office/drawing/2014/main" id="{0175BCAA-3CCC-0A68-4890-AF69638A43F0}"/>
              </a:ext>
            </a:extLst>
          </p:cNvPr>
          <p:cNvPicPr>
            <a:picLocks noChangeAspect="1"/>
          </p:cNvPicPr>
          <p:nvPr/>
        </p:nvPicPr>
        <p:blipFill>
          <a:blip r:embed="rId8"/>
          <a:stretch>
            <a:fillRect/>
          </a:stretch>
        </p:blipFill>
        <p:spPr>
          <a:xfrm>
            <a:off x="7983113" y="5720906"/>
            <a:ext cx="768163" cy="1146147"/>
          </a:xfrm>
          <a:prstGeom prst="rect">
            <a:avLst/>
          </a:prstGeom>
        </p:spPr>
      </p:pic>
      <p:pic>
        <p:nvPicPr>
          <p:cNvPr id="18" name="Picture 17">
            <a:extLst>
              <a:ext uri="{FF2B5EF4-FFF2-40B4-BE49-F238E27FC236}">
                <a16:creationId xmlns:a16="http://schemas.microsoft.com/office/drawing/2014/main" id="{C8E27D46-038F-E809-E363-33807B32B24D}"/>
              </a:ext>
            </a:extLst>
          </p:cNvPr>
          <p:cNvPicPr>
            <a:picLocks noChangeAspect="1"/>
          </p:cNvPicPr>
          <p:nvPr/>
        </p:nvPicPr>
        <p:blipFill>
          <a:blip r:embed="rId9"/>
          <a:stretch>
            <a:fillRect/>
          </a:stretch>
        </p:blipFill>
        <p:spPr>
          <a:xfrm>
            <a:off x="8778435" y="5730142"/>
            <a:ext cx="1682642" cy="1121761"/>
          </a:xfrm>
          <a:prstGeom prst="rect">
            <a:avLst/>
          </a:prstGeom>
        </p:spPr>
      </p:pic>
    </p:spTree>
    <p:extLst>
      <p:ext uri="{BB962C8B-B14F-4D97-AF65-F5344CB8AC3E}">
        <p14:creationId xmlns:p14="http://schemas.microsoft.com/office/powerpoint/2010/main" val="344547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E30859-6040-C03F-AB2E-EFD796864116}"/>
              </a:ext>
            </a:extLst>
          </p:cNvPr>
          <p:cNvPicPr>
            <a:picLocks noChangeAspect="1"/>
          </p:cNvPicPr>
          <p:nvPr/>
        </p:nvPicPr>
        <p:blipFill>
          <a:blip r:embed="rId2"/>
          <a:stretch>
            <a:fillRect/>
          </a:stretch>
        </p:blipFill>
        <p:spPr>
          <a:xfrm>
            <a:off x="264450" y="219690"/>
            <a:ext cx="1432684" cy="877900"/>
          </a:xfrm>
          <a:prstGeom prst="rect">
            <a:avLst/>
          </a:prstGeom>
        </p:spPr>
      </p:pic>
      <p:pic>
        <p:nvPicPr>
          <p:cNvPr id="3" name="Picture 2">
            <a:extLst>
              <a:ext uri="{FF2B5EF4-FFF2-40B4-BE49-F238E27FC236}">
                <a16:creationId xmlns:a16="http://schemas.microsoft.com/office/drawing/2014/main" id="{20C90880-54A6-824A-A23F-85608ED97F02}"/>
              </a:ext>
            </a:extLst>
          </p:cNvPr>
          <p:cNvPicPr>
            <a:picLocks noChangeAspect="1"/>
          </p:cNvPicPr>
          <p:nvPr/>
        </p:nvPicPr>
        <p:blipFill rotWithShape="1">
          <a:blip r:embed="rId3"/>
          <a:srcRect t="5730" r="11256"/>
          <a:stretch/>
        </p:blipFill>
        <p:spPr>
          <a:xfrm>
            <a:off x="9736850" y="2410"/>
            <a:ext cx="2440058" cy="1672433"/>
          </a:xfrm>
          <a:prstGeom prst="rect">
            <a:avLst/>
          </a:prstGeom>
        </p:spPr>
      </p:pic>
      <p:pic>
        <p:nvPicPr>
          <p:cNvPr id="4" name="Picture 3">
            <a:extLst>
              <a:ext uri="{FF2B5EF4-FFF2-40B4-BE49-F238E27FC236}">
                <a16:creationId xmlns:a16="http://schemas.microsoft.com/office/drawing/2014/main" id="{2668C735-7510-6D3F-426D-129983A6F8E3}"/>
              </a:ext>
            </a:extLst>
          </p:cNvPr>
          <p:cNvPicPr>
            <a:picLocks noChangeAspect="1"/>
          </p:cNvPicPr>
          <p:nvPr/>
        </p:nvPicPr>
        <p:blipFill>
          <a:blip r:embed="rId4"/>
          <a:stretch>
            <a:fillRect/>
          </a:stretch>
        </p:blipFill>
        <p:spPr>
          <a:xfrm>
            <a:off x="0" y="5644791"/>
            <a:ext cx="1816765" cy="1213209"/>
          </a:xfrm>
          <a:prstGeom prst="rect">
            <a:avLst/>
          </a:prstGeom>
        </p:spPr>
      </p:pic>
      <p:pic>
        <p:nvPicPr>
          <p:cNvPr id="5" name="Picture 4">
            <a:extLst>
              <a:ext uri="{FF2B5EF4-FFF2-40B4-BE49-F238E27FC236}">
                <a16:creationId xmlns:a16="http://schemas.microsoft.com/office/drawing/2014/main" id="{535B9583-6F50-E140-57B3-49B8FD226D68}"/>
              </a:ext>
            </a:extLst>
          </p:cNvPr>
          <p:cNvPicPr>
            <a:picLocks noChangeAspect="1"/>
          </p:cNvPicPr>
          <p:nvPr/>
        </p:nvPicPr>
        <p:blipFill>
          <a:blip r:embed="rId5"/>
          <a:stretch>
            <a:fillRect/>
          </a:stretch>
        </p:blipFill>
        <p:spPr>
          <a:xfrm>
            <a:off x="1816765" y="5644791"/>
            <a:ext cx="1560711" cy="1213209"/>
          </a:xfrm>
          <a:prstGeom prst="rect">
            <a:avLst/>
          </a:prstGeom>
        </p:spPr>
      </p:pic>
      <p:pic>
        <p:nvPicPr>
          <p:cNvPr id="6" name="Picture 5">
            <a:extLst>
              <a:ext uri="{FF2B5EF4-FFF2-40B4-BE49-F238E27FC236}">
                <a16:creationId xmlns:a16="http://schemas.microsoft.com/office/drawing/2014/main" id="{C41BC9E7-597E-AD2C-6F85-E3978613236C}"/>
              </a:ext>
            </a:extLst>
          </p:cNvPr>
          <p:cNvPicPr>
            <a:picLocks noChangeAspect="1"/>
          </p:cNvPicPr>
          <p:nvPr/>
        </p:nvPicPr>
        <p:blipFill>
          <a:blip r:embed="rId6"/>
          <a:stretch>
            <a:fillRect/>
          </a:stretch>
        </p:blipFill>
        <p:spPr>
          <a:xfrm>
            <a:off x="3377476" y="5644791"/>
            <a:ext cx="1560711" cy="1213209"/>
          </a:xfrm>
          <a:prstGeom prst="rect">
            <a:avLst/>
          </a:prstGeom>
        </p:spPr>
      </p:pic>
      <p:pic>
        <p:nvPicPr>
          <p:cNvPr id="7" name="Picture 6">
            <a:extLst>
              <a:ext uri="{FF2B5EF4-FFF2-40B4-BE49-F238E27FC236}">
                <a16:creationId xmlns:a16="http://schemas.microsoft.com/office/drawing/2014/main" id="{39CD5DF6-C5D1-52B1-F9D1-B96EB5E7D775}"/>
              </a:ext>
            </a:extLst>
          </p:cNvPr>
          <p:cNvPicPr>
            <a:picLocks noChangeAspect="1"/>
          </p:cNvPicPr>
          <p:nvPr/>
        </p:nvPicPr>
        <p:blipFill>
          <a:blip r:embed="rId7"/>
          <a:stretch>
            <a:fillRect/>
          </a:stretch>
        </p:blipFill>
        <p:spPr>
          <a:xfrm>
            <a:off x="4938187" y="5642381"/>
            <a:ext cx="5041829" cy="1213209"/>
          </a:xfrm>
          <a:prstGeom prst="rect">
            <a:avLst/>
          </a:prstGeom>
        </p:spPr>
      </p:pic>
      <p:pic>
        <p:nvPicPr>
          <p:cNvPr id="8" name="Picture 7">
            <a:extLst>
              <a:ext uri="{FF2B5EF4-FFF2-40B4-BE49-F238E27FC236}">
                <a16:creationId xmlns:a16="http://schemas.microsoft.com/office/drawing/2014/main" id="{21F45F73-C742-12B6-B136-28F835D570EE}"/>
              </a:ext>
            </a:extLst>
          </p:cNvPr>
          <p:cNvPicPr>
            <a:picLocks noChangeAspect="1"/>
          </p:cNvPicPr>
          <p:nvPr/>
        </p:nvPicPr>
        <p:blipFill>
          <a:blip r:embed="rId8"/>
          <a:stretch>
            <a:fillRect/>
          </a:stretch>
        </p:blipFill>
        <p:spPr>
          <a:xfrm>
            <a:off x="9980016" y="5639971"/>
            <a:ext cx="1816765" cy="1213209"/>
          </a:xfrm>
          <a:prstGeom prst="rect">
            <a:avLst/>
          </a:prstGeom>
        </p:spPr>
      </p:pic>
      <p:pic>
        <p:nvPicPr>
          <p:cNvPr id="9" name="Picture 8">
            <a:extLst>
              <a:ext uri="{FF2B5EF4-FFF2-40B4-BE49-F238E27FC236}">
                <a16:creationId xmlns:a16="http://schemas.microsoft.com/office/drawing/2014/main" id="{258A911C-185D-03A4-E157-8C2DBFA91ACB}"/>
              </a:ext>
            </a:extLst>
          </p:cNvPr>
          <p:cNvPicPr>
            <a:picLocks noChangeAspect="1"/>
          </p:cNvPicPr>
          <p:nvPr/>
        </p:nvPicPr>
        <p:blipFill>
          <a:blip r:embed="rId9"/>
          <a:stretch>
            <a:fillRect/>
          </a:stretch>
        </p:blipFill>
        <p:spPr>
          <a:xfrm>
            <a:off x="11351734" y="5644791"/>
            <a:ext cx="890093" cy="1213209"/>
          </a:xfrm>
          <a:prstGeom prst="rect">
            <a:avLst/>
          </a:prstGeom>
        </p:spPr>
      </p:pic>
      <p:sp>
        <p:nvSpPr>
          <p:cNvPr id="11" name="TextBox 10">
            <a:extLst>
              <a:ext uri="{FF2B5EF4-FFF2-40B4-BE49-F238E27FC236}">
                <a16:creationId xmlns:a16="http://schemas.microsoft.com/office/drawing/2014/main" id="{8AC5D4AE-8C89-AA18-9683-08B4FAEAD863}"/>
              </a:ext>
            </a:extLst>
          </p:cNvPr>
          <p:cNvSpPr txBox="1"/>
          <p:nvPr/>
        </p:nvSpPr>
        <p:spPr>
          <a:xfrm>
            <a:off x="814812" y="1330902"/>
            <a:ext cx="10393378" cy="3816429"/>
          </a:xfrm>
          <a:prstGeom prst="rect">
            <a:avLst/>
          </a:prstGeom>
          <a:noFill/>
        </p:spPr>
        <p:txBody>
          <a:bodyPr wrap="square">
            <a:spAutoFit/>
          </a:bodyPr>
          <a:lstStyle/>
          <a:p>
            <a:pPr algn="ctr"/>
            <a:r>
              <a:rPr lang="en-GB" sz="2000" dirty="0">
                <a:solidFill>
                  <a:schemeClr val="accent1">
                    <a:lumMod val="75000"/>
                  </a:schemeClr>
                </a:solidFill>
              </a:rPr>
              <a:t>Our Library, Collections and Learning, Heritage and Cultural Participation services come together as</a:t>
            </a:r>
          </a:p>
          <a:p>
            <a:pPr algn="ctr"/>
            <a:r>
              <a:rPr lang="en-GB" sz="2000" dirty="0">
                <a:solidFill>
                  <a:schemeClr val="accent1">
                    <a:lumMod val="75000"/>
                  </a:schemeClr>
                </a:solidFill>
              </a:rPr>
              <a:t> </a:t>
            </a:r>
            <a:r>
              <a:rPr lang="en-GB" sz="2000" b="1" dirty="0">
                <a:solidFill>
                  <a:schemeClr val="accent6">
                    <a:lumMod val="75000"/>
                  </a:schemeClr>
                </a:solidFill>
              </a:rPr>
              <a:t>Culture Leicestershire.</a:t>
            </a:r>
          </a:p>
          <a:p>
            <a:pPr algn="ctr"/>
            <a:endParaRPr lang="en-GB" sz="1400" dirty="0">
              <a:solidFill>
                <a:schemeClr val="accent1">
                  <a:lumMod val="75000"/>
                </a:schemeClr>
              </a:solidFill>
            </a:endParaRPr>
          </a:p>
          <a:p>
            <a:pPr algn="ctr"/>
            <a:r>
              <a:rPr lang="en-GB" sz="2000" dirty="0">
                <a:solidFill>
                  <a:schemeClr val="accent1">
                    <a:lumMod val="75000"/>
                  </a:schemeClr>
                </a:solidFill>
              </a:rPr>
              <a:t>Together we deliver a diverse, inclusive, accessible and engaging cultural offer with a focus on health and wellbeing, building great communities, improving opportunities and helping to build a strong local economy.</a:t>
            </a:r>
          </a:p>
          <a:p>
            <a:pPr algn="ctr"/>
            <a:endParaRPr lang="en-GB" sz="1400" dirty="0">
              <a:solidFill>
                <a:schemeClr val="accent1">
                  <a:lumMod val="75000"/>
                </a:schemeClr>
              </a:solidFill>
            </a:endParaRPr>
          </a:p>
          <a:p>
            <a:pPr algn="ctr"/>
            <a:r>
              <a:rPr lang="en-GB" sz="2000" dirty="0">
                <a:solidFill>
                  <a:schemeClr val="accent1">
                    <a:lumMod val="75000"/>
                  </a:schemeClr>
                </a:solidFill>
              </a:rPr>
              <a:t>We are a </a:t>
            </a:r>
            <a:r>
              <a:rPr lang="en-GB" sz="2000" b="1" dirty="0">
                <a:solidFill>
                  <a:schemeClr val="accent1">
                    <a:lumMod val="75000"/>
                  </a:schemeClr>
                </a:solidFill>
              </a:rPr>
              <a:t>National Portfolio Organisation (NPO), </a:t>
            </a:r>
            <a:r>
              <a:rPr lang="en-GB" sz="2000" dirty="0">
                <a:solidFill>
                  <a:schemeClr val="accent1">
                    <a:lumMod val="75000"/>
                  </a:schemeClr>
                </a:solidFill>
              </a:rPr>
              <a:t>supporting the delivery of the </a:t>
            </a:r>
          </a:p>
          <a:p>
            <a:pPr algn="ctr"/>
            <a:r>
              <a:rPr lang="en-GB" sz="2000" dirty="0">
                <a:solidFill>
                  <a:schemeClr val="accent1">
                    <a:lumMod val="75000"/>
                  </a:schemeClr>
                </a:solidFill>
              </a:rPr>
              <a:t>County Council’s strategic outcomes and Arts Council England’s </a:t>
            </a:r>
            <a:r>
              <a:rPr lang="en-GB" sz="2000" i="1" dirty="0">
                <a:solidFill>
                  <a:schemeClr val="accent1">
                    <a:lumMod val="75000"/>
                  </a:schemeClr>
                </a:solidFill>
              </a:rPr>
              <a:t>Let’s Create </a:t>
            </a:r>
            <a:r>
              <a:rPr lang="en-GB" sz="2000" dirty="0">
                <a:solidFill>
                  <a:schemeClr val="accent1">
                    <a:lumMod val="75000"/>
                  </a:schemeClr>
                </a:solidFill>
              </a:rPr>
              <a:t>strategy.</a:t>
            </a:r>
          </a:p>
          <a:p>
            <a:pPr algn="ctr"/>
            <a:endParaRPr lang="en-GB" sz="1400" dirty="0">
              <a:solidFill>
                <a:schemeClr val="accent1">
                  <a:lumMod val="75000"/>
                </a:schemeClr>
              </a:solidFill>
            </a:endParaRPr>
          </a:p>
          <a:p>
            <a:pPr algn="ctr"/>
            <a:r>
              <a:rPr lang="en-GB" sz="2000" dirty="0">
                <a:solidFill>
                  <a:schemeClr val="accent1">
                    <a:lumMod val="75000"/>
                  </a:schemeClr>
                </a:solidFill>
              </a:rPr>
              <a:t>Our new shared vision is to</a:t>
            </a:r>
          </a:p>
          <a:p>
            <a:pPr algn="ctr"/>
            <a:r>
              <a:rPr lang="en-GB" sz="2000" dirty="0">
                <a:solidFill>
                  <a:schemeClr val="accent1">
                    <a:lumMod val="75000"/>
                  </a:schemeClr>
                </a:solidFill>
              </a:rPr>
              <a:t> </a:t>
            </a:r>
            <a:r>
              <a:rPr lang="en-GB" sz="2000" b="1" dirty="0">
                <a:solidFill>
                  <a:schemeClr val="accent1">
                    <a:lumMod val="75000"/>
                  </a:schemeClr>
                </a:solidFill>
              </a:rPr>
              <a:t> </a:t>
            </a:r>
            <a:r>
              <a:rPr lang="en-GB" sz="2000" b="1" dirty="0">
                <a:solidFill>
                  <a:schemeClr val="accent6">
                    <a:lumMod val="75000"/>
                  </a:schemeClr>
                </a:solidFill>
              </a:rPr>
              <a:t>Create space to spark imagination, celebrate communities and enhance wellbeing</a:t>
            </a:r>
          </a:p>
        </p:txBody>
      </p:sp>
    </p:spTree>
    <p:extLst>
      <p:ext uri="{BB962C8B-B14F-4D97-AF65-F5344CB8AC3E}">
        <p14:creationId xmlns:p14="http://schemas.microsoft.com/office/powerpoint/2010/main" val="3008961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E30859-6040-C03F-AB2E-EFD796864116}"/>
              </a:ext>
            </a:extLst>
          </p:cNvPr>
          <p:cNvPicPr>
            <a:picLocks noChangeAspect="1"/>
          </p:cNvPicPr>
          <p:nvPr/>
        </p:nvPicPr>
        <p:blipFill>
          <a:blip r:embed="rId2"/>
          <a:stretch>
            <a:fillRect/>
          </a:stretch>
        </p:blipFill>
        <p:spPr>
          <a:xfrm>
            <a:off x="264450" y="219690"/>
            <a:ext cx="1432684" cy="877900"/>
          </a:xfrm>
          <a:prstGeom prst="rect">
            <a:avLst/>
          </a:prstGeom>
        </p:spPr>
      </p:pic>
      <p:pic>
        <p:nvPicPr>
          <p:cNvPr id="3" name="Picture 2">
            <a:extLst>
              <a:ext uri="{FF2B5EF4-FFF2-40B4-BE49-F238E27FC236}">
                <a16:creationId xmlns:a16="http://schemas.microsoft.com/office/drawing/2014/main" id="{20C90880-54A6-824A-A23F-85608ED97F02}"/>
              </a:ext>
            </a:extLst>
          </p:cNvPr>
          <p:cNvPicPr>
            <a:picLocks noChangeAspect="1"/>
          </p:cNvPicPr>
          <p:nvPr/>
        </p:nvPicPr>
        <p:blipFill rotWithShape="1">
          <a:blip r:embed="rId3"/>
          <a:srcRect t="5730" r="11256"/>
          <a:stretch/>
        </p:blipFill>
        <p:spPr>
          <a:xfrm>
            <a:off x="9736850" y="2410"/>
            <a:ext cx="2440058" cy="1672433"/>
          </a:xfrm>
          <a:prstGeom prst="rect">
            <a:avLst/>
          </a:prstGeom>
        </p:spPr>
      </p:pic>
      <p:pic>
        <p:nvPicPr>
          <p:cNvPr id="10" name="Picture 9">
            <a:extLst>
              <a:ext uri="{FF2B5EF4-FFF2-40B4-BE49-F238E27FC236}">
                <a16:creationId xmlns:a16="http://schemas.microsoft.com/office/drawing/2014/main" id="{B84DC001-4CC4-1A5A-0BEB-75EB45CBB829}"/>
              </a:ext>
            </a:extLst>
          </p:cNvPr>
          <p:cNvPicPr>
            <a:picLocks noChangeAspect="1"/>
          </p:cNvPicPr>
          <p:nvPr/>
        </p:nvPicPr>
        <p:blipFill>
          <a:blip r:embed="rId4"/>
          <a:stretch>
            <a:fillRect/>
          </a:stretch>
        </p:blipFill>
        <p:spPr>
          <a:xfrm>
            <a:off x="4800551" y="5736239"/>
            <a:ext cx="1682642" cy="1121761"/>
          </a:xfrm>
          <a:prstGeom prst="rect">
            <a:avLst/>
          </a:prstGeom>
        </p:spPr>
      </p:pic>
      <p:pic>
        <p:nvPicPr>
          <p:cNvPr id="11" name="Picture 10">
            <a:extLst>
              <a:ext uri="{FF2B5EF4-FFF2-40B4-BE49-F238E27FC236}">
                <a16:creationId xmlns:a16="http://schemas.microsoft.com/office/drawing/2014/main" id="{568D94B6-3911-5B8B-0C2F-FFF45D2F760B}"/>
              </a:ext>
            </a:extLst>
          </p:cNvPr>
          <p:cNvPicPr>
            <a:picLocks noChangeAspect="1"/>
          </p:cNvPicPr>
          <p:nvPr/>
        </p:nvPicPr>
        <p:blipFill>
          <a:blip r:embed="rId5"/>
          <a:stretch>
            <a:fillRect/>
          </a:stretch>
        </p:blipFill>
        <p:spPr>
          <a:xfrm>
            <a:off x="2066350" y="5736239"/>
            <a:ext cx="1682642" cy="1121761"/>
          </a:xfrm>
          <a:prstGeom prst="rect">
            <a:avLst/>
          </a:prstGeom>
        </p:spPr>
      </p:pic>
      <p:pic>
        <p:nvPicPr>
          <p:cNvPr id="12" name="Picture 11">
            <a:extLst>
              <a:ext uri="{FF2B5EF4-FFF2-40B4-BE49-F238E27FC236}">
                <a16:creationId xmlns:a16="http://schemas.microsoft.com/office/drawing/2014/main" id="{658B9A59-4D1C-14FF-C4DA-3CC4BE0F0B1A}"/>
              </a:ext>
            </a:extLst>
          </p:cNvPr>
          <p:cNvPicPr>
            <a:picLocks noChangeAspect="1"/>
          </p:cNvPicPr>
          <p:nvPr/>
        </p:nvPicPr>
        <p:blipFill>
          <a:blip r:embed="rId6"/>
          <a:stretch>
            <a:fillRect/>
          </a:stretch>
        </p:blipFill>
        <p:spPr>
          <a:xfrm>
            <a:off x="3748992" y="5727186"/>
            <a:ext cx="1042506" cy="1164437"/>
          </a:xfrm>
          <a:prstGeom prst="rect">
            <a:avLst/>
          </a:prstGeom>
        </p:spPr>
      </p:pic>
      <p:pic>
        <p:nvPicPr>
          <p:cNvPr id="13" name="Picture 12">
            <a:extLst>
              <a:ext uri="{FF2B5EF4-FFF2-40B4-BE49-F238E27FC236}">
                <a16:creationId xmlns:a16="http://schemas.microsoft.com/office/drawing/2014/main" id="{3C00223D-E0A7-FBA6-191F-EB9C2C43ACEB}"/>
              </a:ext>
            </a:extLst>
          </p:cNvPr>
          <p:cNvPicPr>
            <a:picLocks noChangeAspect="1"/>
          </p:cNvPicPr>
          <p:nvPr/>
        </p:nvPicPr>
        <p:blipFill>
          <a:blip r:embed="rId7"/>
          <a:stretch>
            <a:fillRect/>
          </a:stretch>
        </p:blipFill>
        <p:spPr>
          <a:xfrm>
            <a:off x="7648308" y="5736239"/>
            <a:ext cx="1688738" cy="1121761"/>
          </a:xfrm>
          <a:prstGeom prst="rect">
            <a:avLst/>
          </a:prstGeom>
        </p:spPr>
      </p:pic>
      <p:pic>
        <p:nvPicPr>
          <p:cNvPr id="14" name="Picture 13">
            <a:extLst>
              <a:ext uri="{FF2B5EF4-FFF2-40B4-BE49-F238E27FC236}">
                <a16:creationId xmlns:a16="http://schemas.microsoft.com/office/drawing/2014/main" id="{9AD13CAC-F75A-5603-C4C0-E624FB5C8C49}"/>
              </a:ext>
            </a:extLst>
          </p:cNvPr>
          <p:cNvPicPr>
            <a:picLocks noChangeAspect="1"/>
          </p:cNvPicPr>
          <p:nvPr/>
        </p:nvPicPr>
        <p:blipFill>
          <a:blip r:embed="rId8"/>
          <a:stretch>
            <a:fillRect/>
          </a:stretch>
        </p:blipFill>
        <p:spPr>
          <a:xfrm>
            <a:off x="6500343" y="5736239"/>
            <a:ext cx="1127858" cy="1127858"/>
          </a:xfrm>
          <a:prstGeom prst="rect">
            <a:avLst/>
          </a:prstGeom>
        </p:spPr>
      </p:pic>
      <p:pic>
        <p:nvPicPr>
          <p:cNvPr id="15" name="Picture 14">
            <a:extLst>
              <a:ext uri="{FF2B5EF4-FFF2-40B4-BE49-F238E27FC236}">
                <a16:creationId xmlns:a16="http://schemas.microsoft.com/office/drawing/2014/main" id="{0A77B72E-1300-10AB-7516-FAED073638D4}"/>
              </a:ext>
            </a:extLst>
          </p:cNvPr>
          <p:cNvPicPr>
            <a:picLocks noChangeAspect="1"/>
          </p:cNvPicPr>
          <p:nvPr/>
        </p:nvPicPr>
        <p:blipFill>
          <a:blip r:embed="rId9"/>
          <a:stretch>
            <a:fillRect/>
          </a:stretch>
        </p:blipFill>
        <p:spPr>
          <a:xfrm>
            <a:off x="-72424" y="5736239"/>
            <a:ext cx="2225233" cy="1121761"/>
          </a:xfrm>
          <a:prstGeom prst="rect">
            <a:avLst/>
          </a:prstGeom>
        </p:spPr>
      </p:pic>
      <p:pic>
        <p:nvPicPr>
          <p:cNvPr id="16" name="Picture 15">
            <a:extLst>
              <a:ext uri="{FF2B5EF4-FFF2-40B4-BE49-F238E27FC236}">
                <a16:creationId xmlns:a16="http://schemas.microsoft.com/office/drawing/2014/main" id="{E182AAD9-0614-EDBA-1CA7-54206F6153FD}"/>
              </a:ext>
            </a:extLst>
          </p:cNvPr>
          <p:cNvPicPr>
            <a:picLocks noChangeAspect="1"/>
          </p:cNvPicPr>
          <p:nvPr/>
        </p:nvPicPr>
        <p:blipFill>
          <a:blip r:embed="rId10"/>
          <a:stretch>
            <a:fillRect/>
          </a:stretch>
        </p:blipFill>
        <p:spPr>
          <a:xfrm>
            <a:off x="9350657" y="5727732"/>
            <a:ext cx="847417" cy="1127858"/>
          </a:xfrm>
          <a:prstGeom prst="rect">
            <a:avLst/>
          </a:prstGeom>
        </p:spPr>
      </p:pic>
      <p:pic>
        <p:nvPicPr>
          <p:cNvPr id="17" name="Picture 16">
            <a:extLst>
              <a:ext uri="{FF2B5EF4-FFF2-40B4-BE49-F238E27FC236}">
                <a16:creationId xmlns:a16="http://schemas.microsoft.com/office/drawing/2014/main" id="{037C1FB5-3395-9CC3-FDFE-C08D337505ED}"/>
              </a:ext>
            </a:extLst>
          </p:cNvPr>
          <p:cNvPicPr>
            <a:picLocks noChangeAspect="1"/>
          </p:cNvPicPr>
          <p:nvPr/>
        </p:nvPicPr>
        <p:blipFill>
          <a:blip r:embed="rId11"/>
          <a:stretch>
            <a:fillRect/>
          </a:stretch>
        </p:blipFill>
        <p:spPr>
          <a:xfrm>
            <a:off x="10207672" y="5727732"/>
            <a:ext cx="1975275" cy="1115665"/>
          </a:xfrm>
          <a:prstGeom prst="rect">
            <a:avLst/>
          </a:prstGeom>
        </p:spPr>
      </p:pic>
      <p:sp>
        <p:nvSpPr>
          <p:cNvPr id="4" name="TextBox 3">
            <a:extLst>
              <a:ext uri="{FF2B5EF4-FFF2-40B4-BE49-F238E27FC236}">
                <a16:creationId xmlns:a16="http://schemas.microsoft.com/office/drawing/2014/main" id="{7722E86E-5C55-7D14-A9C1-63D92EA04397}"/>
              </a:ext>
            </a:extLst>
          </p:cNvPr>
          <p:cNvSpPr txBox="1"/>
          <p:nvPr/>
        </p:nvSpPr>
        <p:spPr>
          <a:xfrm>
            <a:off x="264450" y="1241570"/>
            <a:ext cx="11681473" cy="4401205"/>
          </a:xfrm>
          <a:prstGeom prst="rect">
            <a:avLst/>
          </a:prstGeom>
          <a:noFill/>
        </p:spPr>
        <p:txBody>
          <a:bodyPr wrap="square" rtlCol="0">
            <a:spAutoFit/>
          </a:bodyPr>
          <a:lstStyle/>
          <a:p>
            <a:pPr marL="285750" indent="-285750">
              <a:buFont typeface="Wingdings" panose="05000000000000000000" pitchFamily="2" charset="2"/>
              <a:buChar char="§"/>
            </a:pPr>
            <a:r>
              <a:rPr lang="en-GB" sz="2000" b="1" dirty="0">
                <a:solidFill>
                  <a:schemeClr val="accent1">
                    <a:lumMod val="75000"/>
                  </a:schemeClr>
                </a:solidFill>
              </a:rPr>
              <a:t>The Record Office for Leicestershire, Leicester and Rutland </a:t>
            </a:r>
            <a:r>
              <a:rPr lang="en-GB" sz="2000" dirty="0">
                <a:solidFill>
                  <a:schemeClr val="accent1">
                    <a:lumMod val="75000"/>
                  </a:schemeClr>
                </a:solidFill>
              </a:rPr>
              <a:t>has retained its </a:t>
            </a:r>
            <a:r>
              <a:rPr lang="en-GB" sz="2000" b="1" dirty="0">
                <a:solidFill>
                  <a:schemeClr val="accent1">
                    <a:lumMod val="75000"/>
                  </a:schemeClr>
                </a:solidFill>
              </a:rPr>
              <a:t>Accredited Archive Service Status awarded by The National Archives (TNA).</a:t>
            </a:r>
          </a:p>
          <a:p>
            <a:r>
              <a:rPr lang="en-GB" sz="2000" b="1" dirty="0">
                <a:solidFill>
                  <a:schemeClr val="accent1">
                    <a:lumMod val="75000"/>
                  </a:schemeClr>
                </a:solidFill>
              </a:rPr>
              <a:t> </a:t>
            </a:r>
            <a:endParaRPr lang="en-GB" sz="2000" dirty="0"/>
          </a:p>
          <a:p>
            <a:pPr marL="285750" indent="-285750">
              <a:buFont typeface="Wingdings" panose="05000000000000000000" pitchFamily="2" charset="2"/>
              <a:buChar char="§"/>
            </a:pPr>
            <a:r>
              <a:rPr lang="en-GB" sz="2000" b="1" dirty="0">
                <a:solidFill>
                  <a:schemeClr val="accent1">
                    <a:lumMod val="75000"/>
                  </a:schemeClr>
                </a:solidFill>
              </a:rPr>
              <a:t>The Heritage Education Trust’s Sandford Award 2023 </a:t>
            </a:r>
            <a:r>
              <a:rPr lang="en-GB" sz="2000" dirty="0">
                <a:solidFill>
                  <a:schemeClr val="accent1">
                    <a:lumMod val="75000"/>
                  </a:schemeClr>
                </a:solidFill>
              </a:rPr>
              <a:t>was awarded to Bosworth Battlefield</a:t>
            </a:r>
            <a:endParaRPr lang="en-GB" sz="2000" b="1" dirty="0">
              <a:solidFill>
                <a:schemeClr val="accent1">
                  <a:lumMod val="75000"/>
                </a:schemeClr>
              </a:solidFill>
            </a:endParaRPr>
          </a:p>
          <a:p>
            <a:endParaRPr lang="en-GB" sz="2000" dirty="0"/>
          </a:p>
          <a:p>
            <a:pPr marL="285750" indent="-285750">
              <a:buFont typeface="Wingdings" panose="05000000000000000000" pitchFamily="2" charset="2"/>
              <a:buChar char="§"/>
            </a:pPr>
            <a:r>
              <a:rPr lang="en-GB" sz="2000" b="1" dirty="0">
                <a:solidFill>
                  <a:schemeClr val="accent1">
                    <a:lumMod val="75000"/>
                  </a:schemeClr>
                </a:solidFill>
              </a:rPr>
              <a:t>East Midlands Heritage Awards</a:t>
            </a:r>
          </a:p>
          <a:p>
            <a:pPr marL="742950" lvl="1" indent="-285750">
              <a:buFont typeface="Arial" panose="020B0604020202020204" pitchFamily="34" charset="0"/>
              <a:buChar char="•"/>
            </a:pPr>
            <a:r>
              <a:rPr lang="en-GB" sz="2000" dirty="0">
                <a:solidFill>
                  <a:schemeClr val="accent1">
                    <a:lumMod val="75000"/>
                  </a:schemeClr>
                </a:solidFill>
              </a:rPr>
              <a:t>New Directions in Heritage – Foxton Canal Museum – Home is Where We Are!</a:t>
            </a:r>
          </a:p>
          <a:p>
            <a:pPr marL="742950" lvl="1" indent="-285750">
              <a:buFont typeface="Arial" panose="020B0604020202020204" pitchFamily="34" charset="0"/>
              <a:buChar char="•"/>
            </a:pPr>
            <a:r>
              <a:rPr lang="en-GB" sz="2000" dirty="0">
                <a:solidFill>
                  <a:schemeClr val="accent1">
                    <a:lumMod val="75000"/>
                  </a:schemeClr>
                </a:solidFill>
              </a:rPr>
              <a:t>Supporting Heritage – </a:t>
            </a:r>
            <a:r>
              <a:rPr lang="en-GB" sz="2000" dirty="0" err="1">
                <a:solidFill>
                  <a:schemeClr val="accent1">
                    <a:lumMod val="75000"/>
                  </a:schemeClr>
                </a:solidFill>
              </a:rPr>
              <a:t>Medfest</a:t>
            </a:r>
            <a:r>
              <a:rPr lang="en-GB" sz="2000" dirty="0">
                <a:solidFill>
                  <a:schemeClr val="accent1">
                    <a:lumMod val="75000"/>
                  </a:schemeClr>
                </a:solidFill>
              </a:rPr>
              <a:t> Community Panel</a:t>
            </a:r>
          </a:p>
          <a:p>
            <a:pPr marL="742950" lvl="1" indent="-285750">
              <a:buFont typeface="Arial" panose="020B0604020202020204" pitchFamily="34" charset="0"/>
              <a:buChar char="•"/>
            </a:pPr>
            <a:r>
              <a:rPr lang="en-GB" sz="2000" dirty="0">
                <a:solidFill>
                  <a:schemeClr val="accent1">
                    <a:lumMod val="75000"/>
                  </a:schemeClr>
                </a:solidFill>
              </a:rPr>
              <a:t>Best Project under £1000 – 1620s Garden Volunteers</a:t>
            </a:r>
          </a:p>
          <a:p>
            <a:pPr marL="742950" lvl="1" indent="-285750">
              <a:buFont typeface="Arial" panose="020B0604020202020204" pitchFamily="34" charset="0"/>
              <a:buChar char="•"/>
            </a:pPr>
            <a:r>
              <a:rPr lang="en-GB" sz="2000" dirty="0">
                <a:solidFill>
                  <a:schemeClr val="accent1">
                    <a:lumMod val="75000"/>
                  </a:schemeClr>
                </a:solidFill>
              </a:rPr>
              <a:t>Heritage Hero – Anila </a:t>
            </a:r>
            <a:r>
              <a:rPr lang="en-GB" sz="2000" dirty="0" err="1">
                <a:solidFill>
                  <a:schemeClr val="accent1">
                    <a:lumMod val="75000"/>
                  </a:schemeClr>
                </a:solidFill>
              </a:rPr>
              <a:t>Sisoda</a:t>
            </a:r>
            <a:endParaRPr lang="en-GB" sz="2000" dirty="0">
              <a:solidFill>
                <a:schemeClr val="accent1">
                  <a:lumMod val="75000"/>
                </a:schemeClr>
              </a:solidFill>
            </a:endParaRPr>
          </a:p>
          <a:p>
            <a:pPr marL="742950" lvl="1" indent="-285750">
              <a:buFont typeface="Arial" panose="020B0604020202020204" pitchFamily="34" charset="0"/>
              <a:buChar char="•"/>
            </a:pPr>
            <a:r>
              <a:rPr lang="en-GB" sz="2000" dirty="0">
                <a:solidFill>
                  <a:schemeClr val="accent1">
                    <a:lumMod val="75000"/>
                  </a:schemeClr>
                </a:solidFill>
              </a:rPr>
              <a:t>Archives &amp; Research Entries – Loughborough Library Local Studies Volunteer Group ‘Market 800’</a:t>
            </a:r>
          </a:p>
          <a:p>
            <a:endParaRPr lang="en-GB" sz="2000" b="1" dirty="0"/>
          </a:p>
          <a:p>
            <a:pPr marL="285750" indent="-285750">
              <a:buFont typeface="Wingdings" panose="05000000000000000000" pitchFamily="2" charset="2"/>
              <a:buChar char="§"/>
            </a:pPr>
            <a:r>
              <a:rPr lang="en-GB" sz="2000" b="1" dirty="0">
                <a:solidFill>
                  <a:schemeClr val="accent1">
                    <a:lumMod val="75000"/>
                  </a:schemeClr>
                </a:solidFill>
              </a:rPr>
              <a:t>Hinckley and Bosworth Make a Difference Awards </a:t>
            </a:r>
            <a:r>
              <a:rPr lang="en-GB" sz="2000" dirty="0">
                <a:solidFill>
                  <a:schemeClr val="accent1">
                    <a:lumMod val="75000"/>
                  </a:schemeClr>
                </a:solidFill>
              </a:rPr>
              <a:t>- Heritage Culture and Tourism Offer -  in recognition of Hijaz for A Tale of Two Re-interments and the Med Fest Community Panel. </a:t>
            </a:r>
          </a:p>
        </p:txBody>
      </p:sp>
      <p:sp>
        <p:nvSpPr>
          <p:cNvPr id="5" name="TextBox 4">
            <a:extLst>
              <a:ext uri="{FF2B5EF4-FFF2-40B4-BE49-F238E27FC236}">
                <a16:creationId xmlns:a16="http://schemas.microsoft.com/office/drawing/2014/main" id="{38BE70F7-37D3-C5E6-5E97-7CB295D177FC}"/>
              </a:ext>
            </a:extLst>
          </p:cNvPr>
          <p:cNvSpPr txBox="1"/>
          <p:nvPr/>
        </p:nvSpPr>
        <p:spPr>
          <a:xfrm>
            <a:off x="1862356" y="343949"/>
            <a:ext cx="8103765" cy="584775"/>
          </a:xfrm>
          <a:prstGeom prst="rect">
            <a:avLst/>
          </a:prstGeom>
          <a:noFill/>
        </p:spPr>
        <p:txBody>
          <a:bodyPr wrap="square" rtlCol="0">
            <a:spAutoFit/>
          </a:bodyPr>
          <a:lstStyle/>
          <a:p>
            <a:pPr algn="ctr"/>
            <a:r>
              <a:rPr lang="en-GB" sz="3200" dirty="0">
                <a:solidFill>
                  <a:schemeClr val="accent1">
                    <a:lumMod val="75000"/>
                  </a:schemeClr>
                </a:solidFill>
              </a:rPr>
              <a:t>Achievements And Awards</a:t>
            </a:r>
          </a:p>
        </p:txBody>
      </p:sp>
    </p:spTree>
    <p:extLst>
      <p:ext uri="{BB962C8B-B14F-4D97-AF65-F5344CB8AC3E}">
        <p14:creationId xmlns:p14="http://schemas.microsoft.com/office/powerpoint/2010/main" val="1217866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E30859-6040-C03F-AB2E-EFD796864116}"/>
              </a:ext>
            </a:extLst>
          </p:cNvPr>
          <p:cNvPicPr>
            <a:picLocks noChangeAspect="1"/>
          </p:cNvPicPr>
          <p:nvPr/>
        </p:nvPicPr>
        <p:blipFill>
          <a:blip r:embed="rId2"/>
          <a:stretch>
            <a:fillRect/>
          </a:stretch>
        </p:blipFill>
        <p:spPr>
          <a:xfrm>
            <a:off x="264450" y="219690"/>
            <a:ext cx="1432684" cy="877900"/>
          </a:xfrm>
          <a:prstGeom prst="rect">
            <a:avLst/>
          </a:prstGeom>
        </p:spPr>
      </p:pic>
      <p:pic>
        <p:nvPicPr>
          <p:cNvPr id="3" name="Picture 2">
            <a:extLst>
              <a:ext uri="{FF2B5EF4-FFF2-40B4-BE49-F238E27FC236}">
                <a16:creationId xmlns:a16="http://schemas.microsoft.com/office/drawing/2014/main" id="{20C90880-54A6-824A-A23F-85608ED97F02}"/>
              </a:ext>
            </a:extLst>
          </p:cNvPr>
          <p:cNvPicPr>
            <a:picLocks noChangeAspect="1"/>
          </p:cNvPicPr>
          <p:nvPr/>
        </p:nvPicPr>
        <p:blipFill rotWithShape="1">
          <a:blip r:embed="rId3"/>
          <a:srcRect t="5730" r="11256"/>
          <a:stretch/>
        </p:blipFill>
        <p:spPr>
          <a:xfrm>
            <a:off x="9736850" y="2410"/>
            <a:ext cx="2440058" cy="1672433"/>
          </a:xfrm>
          <a:prstGeom prst="rect">
            <a:avLst/>
          </a:prstGeom>
        </p:spPr>
      </p:pic>
      <p:pic>
        <p:nvPicPr>
          <p:cNvPr id="10" name="Picture 9">
            <a:extLst>
              <a:ext uri="{FF2B5EF4-FFF2-40B4-BE49-F238E27FC236}">
                <a16:creationId xmlns:a16="http://schemas.microsoft.com/office/drawing/2014/main" id="{AAB753CF-55EB-F91B-AC1E-D9D680290E57}"/>
              </a:ext>
            </a:extLst>
          </p:cNvPr>
          <p:cNvPicPr>
            <a:picLocks noChangeAspect="1"/>
          </p:cNvPicPr>
          <p:nvPr/>
        </p:nvPicPr>
        <p:blipFill>
          <a:blip r:embed="rId4"/>
          <a:stretch>
            <a:fillRect/>
          </a:stretch>
        </p:blipFill>
        <p:spPr>
          <a:xfrm>
            <a:off x="0" y="5827687"/>
            <a:ext cx="1542422" cy="1030313"/>
          </a:xfrm>
          <a:prstGeom prst="rect">
            <a:avLst/>
          </a:prstGeom>
        </p:spPr>
      </p:pic>
      <p:pic>
        <p:nvPicPr>
          <p:cNvPr id="11" name="Picture 10">
            <a:extLst>
              <a:ext uri="{FF2B5EF4-FFF2-40B4-BE49-F238E27FC236}">
                <a16:creationId xmlns:a16="http://schemas.microsoft.com/office/drawing/2014/main" id="{501FB725-0BFB-C408-C800-1F47CE17ABF0}"/>
              </a:ext>
            </a:extLst>
          </p:cNvPr>
          <p:cNvPicPr>
            <a:picLocks noChangeAspect="1"/>
          </p:cNvPicPr>
          <p:nvPr/>
        </p:nvPicPr>
        <p:blipFill>
          <a:blip r:embed="rId5"/>
          <a:stretch>
            <a:fillRect/>
          </a:stretch>
        </p:blipFill>
        <p:spPr>
          <a:xfrm>
            <a:off x="1542422" y="5827686"/>
            <a:ext cx="1542422" cy="1030313"/>
          </a:xfrm>
          <a:prstGeom prst="rect">
            <a:avLst/>
          </a:prstGeom>
        </p:spPr>
      </p:pic>
      <p:pic>
        <p:nvPicPr>
          <p:cNvPr id="12" name="Picture 11">
            <a:extLst>
              <a:ext uri="{FF2B5EF4-FFF2-40B4-BE49-F238E27FC236}">
                <a16:creationId xmlns:a16="http://schemas.microsoft.com/office/drawing/2014/main" id="{DF9EBDB4-92FD-2859-2C16-D97D97462F92}"/>
              </a:ext>
            </a:extLst>
          </p:cNvPr>
          <p:cNvPicPr>
            <a:picLocks noChangeAspect="1"/>
          </p:cNvPicPr>
          <p:nvPr/>
        </p:nvPicPr>
        <p:blipFill>
          <a:blip r:embed="rId6"/>
          <a:stretch>
            <a:fillRect/>
          </a:stretch>
        </p:blipFill>
        <p:spPr>
          <a:xfrm>
            <a:off x="3084844" y="5827685"/>
            <a:ext cx="2347163" cy="1030313"/>
          </a:xfrm>
          <a:prstGeom prst="rect">
            <a:avLst/>
          </a:prstGeom>
        </p:spPr>
      </p:pic>
      <p:pic>
        <p:nvPicPr>
          <p:cNvPr id="13" name="Picture 12">
            <a:extLst>
              <a:ext uri="{FF2B5EF4-FFF2-40B4-BE49-F238E27FC236}">
                <a16:creationId xmlns:a16="http://schemas.microsoft.com/office/drawing/2014/main" id="{A6998AE4-96DC-7845-13F5-EE8C70A02A39}"/>
              </a:ext>
            </a:extLst>
          </p:cNvPr>
          <p:cNvPicPr>
            <a:picLocks noChangeAspect="1"/>
          </p:cNvPicPr>
          <p:nvPr/>
        </p:nvPicPr>
        <p:blipFill>
          <a:blip r:embed="rId7"/>
          <a:stretch>
            <a:fillRect/>
          </a:stretch>
        </p:blipFill>
        <p:spPr>
          <a:xfrm>
            <a:off x="5432007" y="5827687"/>
            <a:ext cx="1164437" cy="1030313"/>
          </a:xfrm>
          <a:prstGeom prst="rect">
            <a:avLst/>
          </a:prstGeom>
        </p:spPr>
      </p:pic>
      <p:pic>
        <p:nvPicPr>
          <p:cNvPr id="14" name="Picture 13">
            <a:extLst>
              <a:ext uri="{FF2B5EF4-FFF2-40B4-BE49-F238E27FC236}">
                <a16:creationId xmlns:a16="http://schemas.microsoft.com/office/drawing/2014/main" id="{9D4B3944-CD49-1FEA-A31C-32A9E11A4437}"/>
              </a:ext>
            </a:extLst>
          </p:cNvPr>
          <p:cNvPicPr>
            <a:picLocks noChangeAspect="1"/>
          </p:cNvPicPr>
          <p:nvPr/>
        </p:nvPicPr>
        <p:blipFill>
          <a:blip r:embed="rId8"/>
          <a:stretch>
            <a:fillRect/>
          </a:stretch>
        </p:blipFill>
        <p:spPr>
          <a:xfrm>
            <a:off x="6596444" y="5827684"/>
            <a:ext cx="1542422" cy="1030313"/>
          </a:xfrm>
          <a:prstGeom prst="rect">
            <a:avLst/>
          </a:prstGeom>
        </p:spPr>
      </p:pic>
      <p:pic>
        <p:nvPicPr>
          <p:cNvPr id="15" name="Picture 14">
            <a:extLst>
              <a:ext uri="{FF2B5EF4-FFF2-40B4-BE49-F238E27FC236}">
                <a16:creationId xmlns:a16="http://schemas.microsoft.com/office/drawing/2014/main" id="{3DA06869-63E8-A544-7270-952F28FC622B}"/>
              </a:ext>
            </a:extLst>
          </p:cNvPr>
          <p:cNvPicPr>
            <a:picLocks noChangeAspect="1"/>
          </p:cNvPicPr>
          <p:nvPr/>
        </p:nvPicPr>
        <p:blipFill>
          <a:blip r:embed="rId9"/>
          <a:stretch>
            <a:fillRect/>
          </a:stretch>
        </p:blipFill>
        <p:spPr>
          <a:xfrm>
            <a:off x="8138866" y="5825277"/>
            <a:ext cx="4115157" cy="1030313"/>
          </a:xfrm>
          <a:prstGeom prst="rect">
            <a:avLst/>
          </a:prstGeom>
        </p:spPr>
      </p:pic>
      <p:sp>
        <p:nvSpPr>
          <p:cNvPr id="17" name="TextBox 16">
            <a:extLst>
              <a:ext uri="{FF2B5EF4-FFF2-40B4-BE49-F238E27FC236}">
                <a16:creationId xmlns:a16="http://schemas.microsoft.com/office/drawing/2014/main" id="{F37FE084-5E4E-037F-14C1-A861C4ECC356}"/>
              </a:ext>
            </a:extLst>
          </p:cNvPr>
          <p:cNvSpPr txBox="1"/>
          <p:nvPr/>
        </p:nvSpPr>
        <p:spPr>
          <a:xfrm>
            <a:off x="579422" y="1859463"/>
            <a:ext cx="11063334" cy="2554545"/>
          </a:xfrm>
          <a:prstGeom prst="rect">
            <a:avLst/>
          </a:prstGeom>
          <a:noFill/>
        </p:spPr>
        <p:txBody>
          <a:bodyPr wrap="square">
            <a:spAutoFit/>
          </a:bodyPr>
          <a:lstStyle/>
          <a:p>
            <a:pPr marL="285750" indent="-285750">
              <a:buFont typeface="Arial" panose="020B0604020202020204" pitchFamily="34" charset="0"/>
              <a:buChar char="•"/>
            </a:pPr>
            <a:r>
              <a:rPr lang="en-GB" sz="2000" dirty="0">
                <a:solidFill>
                  <a:schemeClr val="accent1">
                    <a:lumMod val="75000"/>
                  </a:schemeClr>
                </a:solidFill>
              </a:rPr>
              <a:t>The 2022-2025 mission for the library service is to provide Family Friendly Spaces to encourage all children to fulfil their potential.</a:t>
            </a:r>
          </a:p>
          <a:p>
            <a:endParaRPr lang="en-GB" sz="2000" dirty="0">
              <a:solidFill>
                <a:schemeClr val="accent1">
                  <a:lumMod val="75000"/>
                </a:schemeClr>
              </a:solidFill>
            </a:endParaRPr>
          </a:p>
          <a:p>
            <a:pPr marL="285750" indent="-285750">
              <a:buFont typeface="Arial" panose="020B0604020202020204" pitchFamily="34" charset="0"/>
              <a:buChar char="•"/>
            </a:pPr>
            <a:r>
              <a:rPr lang="en-GB" sz="2000" dirty="0">
                <a:solidFill>
                  <a:schemeClr val="accent1">
                    <a:lumMod val="75000"/>
                  </a:schemeClr>
                </a:solidFill>
              </a:rPr>
              <a:t>To achieve this ambition a programme to improve spaces in libraries utilising Section 106 developer contributions was created</a:t>
            </a:r>
          </a:p>
          <a:p>
            <a:endParaRPr lang="en-GB" sz="2000" dirty="0">
              <a:solidFill>
                <a:schemeClr val="accent1">
                  <a:lumMod val="75000"/>
                </a:schemeClr>
              </a:solidFill>
            </a:endParaRPr>
          </a:p>
          <a:p>
            <a:pPr marL="285750" indent="-285750">
              <a:buFont typeface="Arial" panose="020B0604020202020204" pitchFamily="34" charset="0"/>
              <a:buChar char="•"/>
            </a:pPr>
            <a:r>
              <a:rPr lang="en-GB" sz="2000" dirty="0">
                <a:solidFill>
                  <a:schemeClr val="accent1">
                    <a:lumMod val="75000"/>
                  </a:schemeClr>
                </a:solidFill>
              </a:rPr>
              <a:t>We support a network of 34 Community Managed Libraries (CMLs) the majority are entirely volunteer run. Collectively they provide nearly 600 hours of access to library venues per week.</a:t>
            </a:r>
          </a:p>
        </p:txBody>
      </p:sp>
      <p:sp>
        <p:nvSpPr>
          <p:cNvPr id="18" name="TextBox 17">
            <a:extLst>
              <a:ext uri="{FF2B5EF4-FFF2-40B4-BE49-F238E27FC236}">
                <a16:creationId xmlns:a16="http://schemas.microsoft.com/office/drawing/2014/main" id="{CF7F28BF-E2A0-7D2E-F949-5A8E863BE273}"/>
              </a:ext>
            </a:extLst>
          </p:cNvPr>
          <p:cNvSpPr txBox="1"/>
          <p:nvPr/>
        </p:nvSpPr>
        <p:spPr>
          <a:xfrm>
            <a:off x="2583809" y="265480"/>
            <a:ext cx="6318571" cy="646331"/>
          </a:xfrm>
          <a:prstGeom prst="rect">
            <a:avLst/>
          </a:prstGeom>
          <a:noFill/>
        </p:spPr>
        <p:txBody>
          <a:bodyPr wrap="square" rtlCol="0">
            <a:spAutoFit/>
          </a:bodyPr>
          <a:lstStyle/>
          <a:p>
            <a:pPr algn="ctr"/>
            <a:r>
              <a:rPr lang="en-GB" sz="3600" b="1" dirty="0">
                <a:solidFill>
                  <a:schemeClr val="accent1">
                    <a:lumMod val="75000"/>
                  </a:schemeClr>
                </a:solidFill>
              </a:rPr>
              <a:t>Great Communities - Libraries</a:t>
            </a:r>
          </a:p>
        </p:txBody>
      </p:sp>
    </p:spTree>
    <p:extLst>
      <p:ext uri="{BB962C8B-B14F-4D97-AF65-F5344CB8AC3E}">
        <p14:creationId xmlns:p14="http://schemas.microsoft.com/office/powerpoint/2010/main" val="116549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29BB0D-4E68-0064-F01D-A018C3CDFE8F}"/>
              </a:ext>
            </a:extLst>
          </p:cNvPr>
          <p:cNvPicPr>
            <a:picLocks noChangeAspect="1"/>
          </p:cNvPicPr>
          <p:nvPr/>
        </p:nvPicPr>
        <p:blipFill>
          <a:blip r:embed="rId2"/>
          <a:stretch>
            <a:fillRect/>
          </a:stretch>
        </p:blipFill>
        <p:spPr>
          <a:xfrm>
            <a:off x="1496890" y="5730141"/>
            <a:ext cx="2273823" cy="1136911"/>
          </a:xfrm>
          <a:prstGeom prst="rect">
            <a:avLst/>
          </a:prstGeom>
        </p:spPr>
      </p:pic>
      <p:pic>
        <p:nvPicPr>
          <p:cNvPr id="2" name="Picture 1">
            <a:extLst>
              <a:ext uri="{FF2B5EF4-FFF2-40B4-BE49-F238E27FC236}">
                <a16:creationId xmlns:a16="http://schemas.microsoft.com/office/drawing/2014/main" id="{9CE30859-6040-C03F-AB2E-EFD796864116}"/>
              </a:ext>
            </a:extLst>
          </p:cNvPr>
          <p:cNvPicPr>
            <a:picLocks noChangeAspect="1"/>
          </p:cNvPicPr>
          <p:nvPr/>
        </p:nvPicPr>
        <p:blipFill>
          <a:blip r:embed="rId3"/>
          <a:stretch>
            <a:fillRect/>
          </a:stretch>
        </p:blipFill>
        <p:spPr>
          <a:xfrm>
            <a:off x="264450" y="219690"/>
            <a:ext cx="1432684" cy="877900"/>
          </a:xfrm>
          <a:prstGeom prst="rect">
            <a:avLst/>
          </a:prstGeom>
        </p:spPr>
      </p:pic>
      <p:pic>
        <p:nvPicPr>
          <p:cNvPr id="3" name="Picture 2">
            <a:extLst>
              <a:ext uri="{FF2B5EF4-FFF2-40B4-BE49-F238E27FC236}">
                <a16:creationId xmlns:a16="http://schemas.microsoft.com/office/drawing/2014/main" id="{20C90880-54A6-824A-A23F-85608ED97F02}"/>
              </a:ext>
            </a:extLst>
          </p:cNvPr>
          <p:cNvPicPr>
            <a:picLocks noChangeAspect="1"/>
          </p:cNvPicPr>
          <p:nvPr/>
        </p:nvPicPr>
        <p:blipFill rotWithShape="1">
          <a:blip r:embed="rId4"/>
          <a:srcRect t="5730" r="11256"/>
          <a:stretch/>
        </p:blipFill>
        <p:spPr>
          <a:xfrm>
            <a:off x="9736850" y="2410"/>
            <a:ext cx="2440058" cy="1672433"/>
          </a:xfrm>
          <a:prstGeom prst="rect">
            <a:avLst/>
          </a:prstGeom>
        </p:spPr>
      </p:pic>
      <p:pic>
        <p:nvPicPr>
          <p:cNvPr id="5" name="Picture 4">
            <a:extLst>
              <a:ext uri="{FF2B5EF4-FFF2-40B4-BE49-F238E27FC236}">
                <a16:creationId xmlns:a16="http://schemas.microsoft.com/office/drawing/2014/main" id="{7BD83E9C-6E2A-9F6C-FB96-60CCF0E0619B}"/>
              </a:ext>
            </a:extLst>
          </p:cNvPr>
          <p:cNvPicPr>
            <a:picLocks noChangeAspect="1"/>
          </p:cNvPicPr>
          <p:nvPr/>
        </p:nvPicPr>
        <p:blipFill>
          <a:blip r:embed="rId5"/>
          <a:stretch>
            <a:fillRect/>
          </a:stretch>
        </p:blipFill>
        <p:spPr>
          <a:xfrm>
            <a:off x="-27354" y="5739195"/>
            <a:ext cx="1908213" cy="1127858"/>
          </a:xfrm>
          <a:prstGeom prst="rect">
            <a:avLst/>
          </a:prstGeom>
        </p:spPr>
      </p:pic>
      <p:pic>
        <p:nvPicPr>
          <p:cNvPr id="7" name="Picture 6">
            <a:extLst>
              <a:ext uri="{FF2B5EF4-FFF2-40B4-BE49-F238E27FC236}">
                <a16:creationId xmlns:a16="http://schemas.microsoft.com/office/drawing/2014/main" id="{9E234E4D-9B84-BCC5-3D57-E2065CF7680D}"/>
              </a:ext>
            </a:extLst>
          </p:cNvPr>
          <p:cNvPicPr>
            <a:picLocks noChangeAspect="1"/>
          </p:cNvPicPr>
          <p:nvPr/>
        </p:nvPicPr>
        <p:blipFill>
          <a:blip r:embed="rId6"/>
          <a:stretch>
            <a:fillRect/>
          </a:stretch>
        </p:blipFill>
        <p:spPr>
          <a:xfrm>
            <a:off x="3538927" y="5730142"/>
            <a:ext cx="4426080" cy="1127858"/>
          </a:xfrm>
          <a:prstGeom prst="rect">
            <a:avLst/>
          </a:prstGeom>
        </p:spPr>
      </p:pic>
      <p:pic>
        <p:nvPicPr>
          <p:cNvPr id="8" name="Picture 7">
            <a:extLst>
              <a:ext uri="{FF2B5EF4-FFF2-40B4-BE49-F238E27FC236}">
                <a16:creationId xmlns:a16="http://schemas.microsoft.com/office/drawing/2014/main" id="{761B417C-CF82-34DD-BDCD-5B51E5ED6FB5}"/>
              </a:ext>
            </a:extLst>
          </p:cNvPr>
          <p:cNvPicPr>
            <a:picLocks noChangeAspect="1"/>
          </p:cNvPicPr>
          <p:nvPr/>
        </p:nvPicPr>
        <p:blipFill>
          <a:blip r:embed="rId7"/>
          <a:stretch>
            <a:fillRect/>
          </a:stretch>
        </p:blipFill>
        <p:spPr>
          <a:xfrm>
            <a:off x="10466682" y="5727186"/>
            <a:ext cx="1725318" cy="1121761"/>
          </a:xfrm>
          <a:prstGeom prst="rect">
            <a:avLst/>
          </a:prstGeom>
        </p:spPr>
      </p:pic>
      <p:pic>
        <p:nvPicPr>
          <p:cNvPr id="9" name="Picture 8">
            <a:extLst>
              <a:ext uri="{FF2B5EF4-FFF2-40B4-BE49-F238E27FC236}">
                <a16:creationId xmlns:a16="http://schemas.microsoft.com/office/drawing/2014/main" id="{0175BCAA-3CCC-0A68-4890-AF69638A43F0}"/>
              </a:ext>
            </a:extLst>
          </p:cNvPr>
          <p:cNvPicPr>
            <a:picLocks noChangeAspect="1"/>
          </p:cNvPicPr>
          <p:nvPr/>
        </p:nvPicPr>
        <p:blipFill>
          <a:blip r:embed="rId8"/>
          <a:stretch>
            <a:fillRect/>
          </a:stretch>
        </p:blipFill>
        <p:spPr>
          <a:xfrm>
            <a:off x="7983113" y="5720906"/>
            <a:ext cx="768163" cy="1146147"/>
          </a:xfrm>
          <a:prstGeom prst="rect">
            <a:avLst/>
          </a:prstGeom>
        </p:spPr>
      </p:pic>
      <p:pic>
        <p:nvPicPr>
          <p:cNvPr id="18" name="Picture 17">
            <a:extLst>
              <a:ext uri="{FF2B5EF4-FFF2-40B4-BE49-F238E27FC236}">
                <a16:creationId xmlns:a16="http://schemas.microsoft.com/office/drawing/2014/main" id="{C8E27D46-038F-E809-E363-33807B32B24D}"/>
              </a:ext>
            </a:extLst>
          </p:cNvPr>
          <p:cNvPicPr>
            <a:picLocks noChangeAspect="1"/>
          </p:cNvPicPr>
          <p:nvPr/>
        </p:nvPicPr>
        <p:blipFill>
          <a:blip r:embed="rId9"/>
          <a:stretch>
            <a:fillRect/>
          </a:stretch>
        </p:blipFill>
        <p:spPr>
          <a:xfrm>
            <a:off x="8778435" y="5730142"/>
            <a:ext cx="1682642" cy="1121761"/>
          </a:xfrm>
          <a:prstGeom prst="rect">
            <a:avLst/>
          </a:prstGeom>
        </p:spPr>
      </p:pic>
      <p:sp>
        <p:nvSpPr>
          <p:cNvPr id="10" name="TextBox 9">
            <a:extLst>
              <a:ext uri="{FF2B5EF4-FFF2-40B4-BE49-F238E27FC236}">
                <a16:creationId xmlns:a16="http://schemas.microsoft.com/office/drawing/2014/main" id="{69D6E698-2AD4-8DD5-61C1-168570AB6DDA}"/>
              </a:ext>
            </a:extLst>
          </p:cNvPr>
          <p:cNvSpPr txBox="1"/>
          <p:nvPr/>
        </p:nvSpPr>
        <p:spPr>
          <a:xfrm>
            <a:off x="729841" y="1613313"/>
            <a:ext cx="10352015" cy="2554545"/>
          </a:xfrm>
          <a:prstGeom prst="rect">
            <a:avLst/>
          </a:prstGeom>
          <a:noFill/>
        </p:spPr>
        <p:txBody>
          <a:bodyPr wrap="square">
            <a:spAutoFit/>
          </a:bodyPr>
          <a:lstStyle/>
          <a:p>
            <a:pPr marL="285750" indent="-285750">
              <a:buFont typeface="Arial" panose="020B0604020202020204" pitchFamily="34" charset="0"/>
              <a:buChar char="•"/>
            </a:pPr>
            <a:r>
              <a:rPr lang="en-GB" sz="2000" dirty="0">
                <a:solidFill>
                  <a:schemeClr val="accent1">
                    <a:lumMod val="75000"/>
                  </a:schemeClr>
                </a:solidFill>
              </a:rPr>
              <a:t>Harborough Museum revealed new displays making the silver gilt first century Roman Cavalry Helmet the centrepiece of the Hallaton Treasure gallery. </a:t>
            </a:r>
          </a:p>
          <a:p>
            <a:pPr marL="285750" indent="-285750">
              <a:buFont typeface="Arial" panose="020B0604020202020204" pitchFamily="34" charset="0"/>
              <a:buChar char="•"/>
            </a:pPr>
            <a:endParaRPr lang="en-GB" sz="2000" dirty="0">
              <a:solidFill>
                <a:schemeClr val="accent1">
                  <a:lumMod val="75000"/>
                </a:schemeClr>
              </a:solidFill>
            </a:endParaRPr>
          </a:p>
          <a:p>
            <a:endParaRPr lang="en-GB" sz="2000" dirty="0">
              <a:solidFill>
                <a:schemeClr val="accent1">
                  <a:lumMod val="75000"/>
                </a:schemeClr>
              </a:solidFill>
            </a:endParaRPr>
          </a:p>
          <a:p>
            <a:endParaRPr lang="en-GB" sz="2000" dirty="0">
              <a:solidFill>
                <a:schemeClr val="accent1">
                  <a:lumMod val="75000"/>
                </a:schemeClr>
              </a:solidFill>
            </a:endParaRPr>
          </a:p>
          <a:p>
            <a:pPr marL="285750" indent="-285750">
              <a:buFont typeface="Arial" panose="020B0604020202020204" pitchFamily="34" charset="0"/>
              <a:buChar char="•"/>
            </a:pPr>
            <a:r>
              <a:rPr lang="en-GB" sz="2000" dirty="0">
                <a:solidFill>
                  <a:schemeClr val="accent1">
                    <a:lumMod val="75000"/>
                  </a:schemeClr>
                </a:solidFill>
              </a:rPr>
              <a:t>All five Heritage sites delivered a diverse and popular events and activities programme. This included living history camps, guided walks, trails, talks, family activities, fairs and workshops for all ages. </a:t>
            </a:r>
            <a:endParaRPr lang="en-GB" sz="2000" dirty="0">
              <a:solidFill>
                <a:srgbClr val="FF0000"/>
              </a:solidFill>
            </a:endParaRPr>
          </a:p>
        </p:txBody>
      </p:sp>
      <p:sp>
        <p:nvSpPr>
          <p:cNvPr id="11" name="TextBox 10">
            <a:extLst>
              <a:ext uri="{FF2B5EF4-FFF2-40B4-BE49-F238E27FC236}">
                <a16:creationId xmlns:a16="http://schemas.microsoft.com/office/drawing/2014/main" id="{FF98E5D5-E6BB-3A88-0DCF-707ADCBDAC4C}"/>
              </a:ext>
            </a:extLst>
          </p:cNvPr>
          <p:cNvSpPr txBox="1"/>
          <p:nvPr/>
        </p:nvSpPr>
        <p:spPr>
          <a:xfrm>
            <a:off x="1996581" y="134224"/>
            <a:ext cx="7740270" cy="1077218"/>
          </a:xfrm>
          <a:prstGeom prst="rect">
            <a:avLst/>
          </a:prstGeom>
          <a:noFill/>
        </p:spPr>
        <p:txBody>
          <a:bodyPr wrap="square" rtlCol="0">
            <a:spAutoFit/>
          </a:bodyPr>
          <a:lstStyle/>
          <a:p>
            <a:pPr algn="ctr"/>
            <a:r>
              <a:rPr lang="en-GB" sz="3200" b="1" dirty="0">
                <a:solidFill>
                  <a:schemeClr val="accent1">
                    <a:lumMod val="75000"/>
                  </a:schemeClr>
                </a:solidFill>
              </a:rPr>
              <a:t>Great Communities</a:t>
            </a:r>
          </a:p>
          <a:p>
            <a:pPr algn="ctr"/>
            <a:r>
              <a:rPr lang="en-GB" sz="3200" b="1" dirty="0">
                <a:solidFill>
                  <a:schemeClr val="accent1">
                    <a:lumMod val="75000"/>
                  </a:schemeClr>
                </a:solidFill>
              </a:rPr>
              <a:t> Museums and Heritage</a:t>
            </a:r>
          </a:p>
        </p:txBody>
      </p:sp>
    </p:spTree>
    <p:extLst>
      <p:ext uri="{BB962C8B-B14F-4D97-AF65-F5344CB8AC3E}">
        <p14:creationId xmlns:p14="http://schemas.microsoft.com/office/powerpoint/2010/main" val="449252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E30859-6040-C03F-AB2E-EFD796864116}"/>
              </a:ext>
            </a:extLst>
          </p:cNvPr>
          <p:cNvPicPr>
            <a:picLocks noChangeAspect="1"/>
          </p:cNvPicPr>
          <p:nvPr/>
        </p:nvPicPr>
        <p:blipFill>
          <a:blip r:embed="rId2"/>
          <a:stretch>
            <a:fillRect/>
          </a:stretch>
        </p:blipFill>
        <p:spPr>
          <a:xfrm>
            <a:off x="264450" y="219690"/>
            <a:ext cx="1432684" cy="877900"/>
          </a:xfrm>
          <a:prstGeom prst="rect">
            <a:avLst/>
          </a:prstGeom>
        </p:spPr>
      </p:pic>
      <p:pic>
        <p:nvPicPr>
          <p:cNvPr id="3" name="Picture 2">
            <a:extLst>
              <a:ext uri="{FF2B5EF4-FFF2-40B4-BE49-F238E27FC236}">
                <a16:creationId xmlns:a16="http://schemas.microsoft.com/office/drawing/2014/main" id="{20C90880-54A6-824A-A23F-85608ED97F02}"/>
              </a:ext>
            </a:extLst>
          </p:cNvPr>
          <p:cNvPicPr>
            <a:picLocks noChangeAspect="1"/>
          </p:cNvPicPr>
          <p:nvPr/>
        </p:nvPicPr>
        <p:blipFill rotWithShape="1">
          <a:blip r:embed="rId3"/>
          <a:srcRect t="5730" r="11256"/>
          <a:stretch/>
        </p:blipFill>
        <p:spPr>
          <a:xfrm>
            <a:off x="9736850" y="2410"/>
            <a:ext cx="2440058" cy="1672433"/>
          </a:xfrm>
          <a:prstGeom prst="rect">
            <a:avLst/>
          </a:prstGeom>
        </p:spPr>
      </p:pic>
      <p:pic>
        <p:nvPicPr>
          <p:cNvPr id="4" name="Picture 3">
            <a:extLst>
              <a:ext uri="{FF2B5EF4-FFF2-40B4-BE49-F238E27FC236}">
                <a16:creationId xmlns:a16="http://schemas.microsoft.com/office/drawing/2014/main" id="{2668C735-7510-6D3F-426D-129983A6F8E3}"/>
              </a:ext>
            </a:extLst>
          </p:cNvPr>
          <p:cNvPicPr>
            <a:picLocks noChangeAspect="1"/>
          </p:cNvPicPr>
          <p:nvPr/>
        </p:nvPicPr>
        <p:blipFill>
          <a:blip r:embed="rId4"/>
          <a:stretch>
            <a:fillRect/>
          </a:stretch>
        </p:blipFill>
        <p:spPr>
          <a:xfrm>
            <a:off x="0" y="5644791"/>
            <a:ext cx="1816765" cy="1213209"/>
          </a:xfrm>
          <a:prstGeom prst="rect">
            <a:avLst/>
          </a:prstGeom>
        </p:spPr>
      </p:pic>
      <p:pic>
        <p:nvPicPr>
          <p:cNvPr id="5" name="Picture 4">
            <a:extLst>
              <a:ext uri="{FF2B5EF4-FFF2-40B4-BE49-F238E27FC236}">
                <a16:creationId xmlns:a16="http://schemas.microsoft.com/office/drawing/2014/main" id="{535B9583-6F50-E140-57B3-49B8FD226D68}"/>
              </a:ext>
            </a:extLst>
          </p:cNvPr>
          <p:cNvPicPr>
            <a:picLocks noChangeAspect="1"/>
          </p:cNvPicPr>
          <p:nvPr/>
        </p:nvPicPr>
        <p:blipFill>
          <a:blip r:embed="rId5"/>
          <a:stretch>
            <a:fillRect/>
          </a:stretch>
        </p:blipFill>
        <p:spPr>
          <a:xfrm>
            <a:off x="1816765" y="5644791"/>
            <a:ext cx="1560711" cy="1213209"/>
          </a:xfrm>
          <a:prstGeom prst="rect">
            <a:avLst/>
          </a:prstGeom>
        </p:spPr>
      </p:pic>
      <p:pic>
        <p:nvPicPr>
          <p:cNvPr id="6" name="Picture 5">
            <a:extLst>
              <a:ext uri="{FF2B5EF4-FFF2-40B4-BE49-F238E27FC236}">
                <a16:creationId xmlns:a16="http://schemas.microsoft.com/office/drawing/2014/main" id="{C41BC9E7-597E-AD2C-6F85-E3978613236C}"/>
              </a:ext>
            </a:extLst>
          </p:cNvPr>
          <p:cNvPicPr>
            <a:picLocks noChangeAspect="1"/>
          </p:cNvPicPr>
          <p:nvPr/>
        </p:nvPicPr>
        <p:blipFill>
          <a:blip r:embed="rId6"/>
          <a:stretch>
            <a:fillRect/>
          </a:stretch>
        </p:blipFill>
        <p:spPr>
          <a:xfrm>
            <a:off x="3377476" y="5644791"/>
            <a:ext cx="1560711" cy="1213209"/>
          </a:xfrm>
          <a:prstGeom prst="rect">
            <a:avLst/>
          </a:prstGeom>
        </p:spPr>
      </p:pic>
      <p:pic>
        <p:nvPicPr>
          <p:cNvPr id="7" name="Picture 6">
            <a:extLst>
              <a:ext uri="{FF2B5EF4-FFF2-40B4-BE49-F238E27FC236}">
                <a16:creationId xmlns:a16="http://schemas.microsoft.com/office/drawing/2014/main" id="{39CD5DF6-C5D1-52B1-F9D1-B96EB5E7D775}"/>
              </a:ext>
            </a:extLst>
          </p:cNvPr>
          <p:cNvPicPr>
            <a:picLocks noChangeAspect="1"/>
          </p:cNvPicPr>
          <p:nvPr/>
        </p:nvPicPr>
        <p:blipFill>
          <a:blip r:embed="rId7"/>
          <a:stretch>
            <a:fillRect/>
          </a:stretch>
        </p:blipFill>
        <p:spPr>
          <a:xfrm>
            <a:off x="4938187" y="5642381"/>
            <a:ext cx="5041829" cy="1213209"/>
          </a:xfrm>
          <a:prstGeom prst="rect">
            <a:avLst/>
          </a:prstGeom>
        </p:spPr>
      </p:pic>
      <p:pic>
        <p:nvPicPr>
          <p:cNvPr id="8" name="Picture 7">
            <a:extLst>
              <a:ext uri="{FF2B5EF4-FFF2-40B4-BE49-F238E27FC236}">
                <a16:creationId xmlns:a16="http://schemas.microsoft.com/office/drawing/2014/main" id="{21F45F73-C742-12B6-B136-28F835D570EE}"/>
              </a:ext>
            </a:extLst>
          </p:cNvPr>
          <p:cNvPicPr>
            <a:picLocks noChangeAspect="1"/>
          </p:cNvPicPr>
          <p:nvPr/>
        </p:nvPicPr>
        <p:blipFill>
          <a:blip r:embed="rId8"/>
          <a:stretch>
            <a:fillRect/>
          </a:stretch>
        </p:blipFill>
        <p:spPr>
          <a:xfrm>
            <a:off x="9980016" y="5639971"/>
            <a:ext cx="1816765" cy="1213209"/>
          </a:xfrm>
          <a:prstGeom prst="rect">
            <a:avLst/>
          </a:prstGeom>
        </p:spPr>
      </p:pic>
      <p:pic>
        <p:nvPicPr>
          <p:cNvPr id="9" name="Picture 8">
            <a:extLst>
              <a:ext uri="{FF2B5EF4-FFF2-40B4-BE49-F238E27FC236}">
                <a16:creationId xmlns:a16="http://schemas.microsoft.com/office/drawing/2014/main" id="{258A911C-185D-03A4-E157-8C2DBFA91ACB}"/>
              </a:ext>
            </a:extLst>
          </p:cNvPr>
          <p:cNvPicPr>
            <a:picLocks noChangeAspect="1"/>
          </p:cNvPicPr>
          <p:nvPr/>
        </p:nvPicPr>
        <p:blipFill>
          <a:blip r:embed="rId9"/>
          <a:stretch>
            <a:fillRect/>
          </a:stretch>
        </p:blipFill>
        <p:spPr>
          <a:xfrm>
            <a:off x="11351734" y="5644791"/>
            <a:ext cx="890093" cy="1213209"/>
          </a:xfrm>
          <a:prstGeom prst="rect">
            <a:avLst/>
          </a:prstGeom>
        </p:spPr>
      </p:pic>
      <p:sp>
        <p:nvSpPr>
          <p:cNvPr id="10" name="TextBox 9">
            <a:extLst>
              <a:ext uri="{FF2B5EF4-FFF2-40B4-BE49-F238E27FC236}">
                <a16:creationId xmlns:a16="http://schemas.microsoft.com/office/drawing/2014/main" id="{412068FF-F5C0-ED4D-EA68-D46EC2B023B8}"/>
              </a:ext>
            </a:extLst>
          </p:cNvPr>
          <p:cNvSpPr txBox="1"/>
          <p:nvPr/>
        </p:nvSpPr>
        <p:spPr>
          <a:xfrm>
            <a:off x="742384" y="2007701"/>
            <a:ext cx="10609350" cy="2369880"/>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accent1">
                    <a:lumMod val="75000"/>
                  </a:schemeClr>
                </a:solidFill>
              </a:rPr>
              <a:t>The World Cultures collection forms part of the historic museum education school loans service which dates back to the 1930s and is now curated and cared for by the Museum Collections Team.</a:t>
            </a:r>
          </a:p>
          <a:p>
            <a:endParaRPr lang="en-GB" sz="1800" dirty="0"/>
          </a:p>
          <a:p>
            <a:pPr algn="ctr"/>
            <a:r>
              <a:rPr lang="en-GB" sz="1800" i="1" dirty="0">
                <a:solidFill>
                  <a:schemeClr val="accent6">
                    <a:lumMod val="75000"/>
                  </a:schemeClr>
                </a:solidFill>
              </a:rPr>
              <a:t>“We enjoy volunteering at the Collections Centre as we have the opportunity to make improvements and preserve the collection for the future. We are able to check for infestations, do photography, catalogue and re-pack – and enjoying the opportunity to handle rare and historic items and learn more about their origins” 					             </a:t>
            </a:r>
          </a:p>
          <a:p>
            <a:pPr algn="ctr"/>
            <a:r>
              <a:rPr lang="en-GB" sz="1800" dirty="0">
                <a:solidFill>
                  <a:schemeClr val="accent6">
                    <a:lumMod val="75000"/>
                  </a:schemeClr>
                </a:solidFill>
              </a:rPr>
              <a:t>Jill and Sue – Collections Conservation Volunteers</a:t>
            </a:r>
          </a:p>
        </p:txBody>
      </p:sp>
      <p:sp>
        <p:nvSpPr>
          <p:cNvPr id="11" name="TextBox 10">
            <a:extLst>
              <a:ext uri="{FF2B5EF4-FFF2-40B4-BE49-F238E27FC236}">
                <a16:creationId xmlns:a16="http://schemas.microsoft.com/office/drawing/2014/main" id="{0275B3F9-AA2B-C7D7-45D3-7752EA9FDE39}"/>
              </a:ext>
            </a:extLst>
          </p:cNvPr>
          <p:cNvSpPr txBox="1"/>
          <p:nvPr/>
        </p:nvSpPr>
        <p:spPr>
          <a:xfrm>
            <a:off x="2559149" y="289711"/>
            <a:ext cx="6919829" cy="523220"/>
          </a:xfrm>
          <a:prstGeom prst="rect">
            <a:avLst/>
          </a:prstGeom>
          <a:noFill/>
        </p:spPr>
        <p:txBody>
          <a:bodyPr wrap="square" rtlCol="0">
            <a:spAutoFit/>
          </a:bodyPr>
          <a:lstStyle/>
          <a:p>
            <a:pPr algn="ctr"/>
            <a:r>
              <a:rPr lang="en-GB" sz="2800" b="1" dirty="0">
                <a:solidFill>
                  <a:schemeClr val="accent1">
                    <a:lumMod val="75000"/>
                  </a:schemeClr>
                </a:solidFill>
              </a:rPr>
              <a:t>Great Communities – Museum Collections</a:t>
            </a:r>
          </a:p>
        </p:txBody>
      </p:sp>
    </p:spTree>
    <p:extLst>
      <p:ext uri="{BB962C8B-B14F-4D97-AF65-F5344CB8AC3E}">
        <p14:creationId xmlns:p14="http://schemas.microsoft.com/office/powerpoint/2010/main" val="735049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E30859-6040-C03F-AB2E-EFD796864116}"/>
              </a:ext>
            </a:extLst>
          </p:cNvPr>
          <p:cNvPicPr>
            <a:picLocks noChangeAspect="1"/>
          </p:cNvPicPr>
          <p:nvPr/>
        </p:nvPicPr>
        <p:blipFill>
          <a:blip r:embed="rId2"/>
          <a:stretch>
            <a:fillRect/>
          </a:stretch>
        </p:blipFill>
        <p:spPr>
          <a:xfrm>
            <a:off x="264450" y="219690"/>
            <a:ext cx="1432684" cy="877900"/>
          </a:xfrm>
          <a:prstGeom prst="rect">
            <a:avLst/>
          </a:prstGeom>
        </p:spPr>
      </p:pic>
      <p:pic>
        <p:nvPicPr>
          <p:cNvPr id="3" name="Picture 2">
            <a:extLst>
              <a:ext uri="{FF2B5EF4-FFF2-40B4-BE49-F238E27FC236}">
                <a16:creationId xmlns:a16="http://schemas.microsoft.com/office/drawing/2014/main" id="{20C90880-54A6-824A-A23F-85608ED97F02}"/>
              </a:ext>
            </a:extLst>
          </p:cNvPr>
          <p:cNvPicPr>
            <a:picLocks noChangeAspect="1"/>
          </p:cNvPicPr>
          <p:nvPr/>
        </p:nvPicPr>
        <p:blipFill rotWithShape="1">
          <a:blip r:embed="rId3"/>
          <a:srcRect t="5730" r="11256"/>
          <a:stretch/>
        </p:blipFill>
        <p:spPr>
          <a:xfrm>
            <a:off x="9736850" y="2410"/>
            <a:ext cx="2440058" cy="1672433"/>
          </a:xfrm>
          <a:prstGeom prst="rect">
            <a:avLst/>
          </a:prstGeom>
        </p:spPr>
      </p:pic>
      <p:pic>
        <p:nvPicPr>
          <p:cNvPr id="10" name="Picture 9">
            <a:extLst>
              <a:ext uri="{FF2B5EF4-FFF2-40B4-BE49-F238E27FC236}">
                <a16:creationId xmlns:a16="http://schemas.microsoft.com/office/drawing/2014/main" id="{B84DC001-4CC4-1A5A-0BEB-75EB45CBB829}"/>
              </a:ext>
            </a:extLst>
          </p:cNvPr>
          <p:cNvPicPr>
            <a:picLocks noChangeAspect="1"/>
          </p:cNvPicPr>
          <p:nvPr/>
        </p:nvPicPr>
        <p:blipFill>
          <a:blip r:embed="rId4"/>
          <a:stretch>
            <a:fillRect/>
          </a:stretch>
        </p:blipFill>
        <p:spPr>
          <a:xfrm>
            <a:off x="4800551" y="5736239"/>
            <a:ext cx="1682642" cy="1121761"/>
          </a:xfrm>
          <a:prstGeom prst="rect">
            <a:avLst/>
          </a:prstGeom>
        </p:spPr>
      </p:pic>
      <p:pic>
        <p:nvPicPr>
          <p:cNvPr id="11" name="Picture 10">
            <a:extLst>
              <a:ext uri="{FF2B5EF4-FFF2-40B4-BE49-F238E27FC236}">
                <a16:creationId xmlns:a16="http://schemas.microsoft.com/office/drawing/2014/main" id="{568D94B6-3911-5B8B-0C2F-FFF45D2F760B}"/>
              </a:ext>
            </a:extLst>
          </p:cNvPr>
          <p:cNvPicPr>
            <a:picLocks noChangeAspect="1"/>
          </p:cNvPicPr>
          <p:nvPr/>
        </p:nvPicPr>
        <p:blipFill>
          <a:blip r:embed="rId5"/>
          <a:stretch>
            <a:fillRect/>
          </a:stretch>
        </p:blipFill>
        <p:spPr>
          <a:xfrm>
            <a:off x="2066350" y="5736239"/>
            <a:ext cx="1682642" cy="1121761"/>
          </a:xfrm>
          <a:prstGeom prst="rect">
            <a:avLst/>
          </a:prstGeom>
        </p:spPr>
      </p:pic>
      <p:pic>
        <p:nvPicPr>
          <p:cNvPr id="12" name="Picture 11">
            <a:extLst>
              <a:ext uri="{FF2B5EF4-FFF2-40B4-BE49-F238E27FC236}">
                <a16:creationId xmlns:a16="http://schemas.microsoft.com/office/drawing/2014/main" id="{658B9A59-4D1C-14FF-C4DA-3CC4BE0F0B1A}"/>
              </a:ext>
            </a:extLst>
          </p:cNvPr>
          <p:cNvPicPr>
            <a:picLocks noChangeAspect="1"/>
          </p:cNvPicPr>
          <p:nvPr/>
        </p:nvPicPr>
        <p:blipFill>
          <a:blip r:embed="rId6"/>
          <a:stretch>
            <a:fillRect/>
          </a:stretch>
        </p:blipFill>
        <p:spPr>
          <a:xfrm>
            <a:off x="3748992" y="5727186"/>
            <a:ext cx="1042506" cy="1164437"/>
          </a:xfrm>
          <a:prstGeom prst="rect">
            <a:avLst/>
          </a:prstGeom>
        </p:spPr>
      </p:pic>
      <p:pic>
        <p:nvPicPr>
          <p:cNvPr id="13" name="Picture 12">
            <a:extLst>
              <a:ext uri="{FF2B5EF4-FFF2-40B4-BE49-F238E27FC236}">
                <a16:creationId xmlns:a16="http://schemas.microsoft.com/office/drawing/2014/main" id="{3C00223D-E0A7-FBA6-191F-EB9C2C43ACEB}"/>
              </a:ext>
            </a:extLst>
          </p:cNvPr>
          <p:cNvPicPr>
            <a:picLocks noChangeAspect="1"/>
          </p:cNvPicPr>
          <p:nvPr/>
        </p:nvPicPr>
        <p:blipFill>
          <a:blip r:embed="rId7"/>
          <a:stretch>
            <a:fillRect/>
          </a:stretch>
        </p:blipFill>
        <p:spPr>
          <a:xfrm>
            <a:off x="7648308" y="5736239"/>
            <a:ext cx="1688738" cy="1121761"/>
          </a:xfrm>
          <a:prstGeom prst="rect">
            <a:avLst/>
          </a:prstGeom>
        </p:spPr>
      </p:pic>
      <p:pic>
        <p:nvPicPr>
          <p:cNvPr id="14" name="Picture 13">
            <a:extLst>
              <a:ext uri="{FF2B5EF4-FFF2-40B4-BE49-F238E27FC236}">
                <a16:creationId xmlns:a16="http://schemas.microsoft.com/office/drawing/2014/main" id="{9AD13CAC-F75A-5603-C4C0-E624FB5C8C49}"/>
              </a:ext>
            </a:extLst>
          </p:cNvPr>
          <p:cNvPicPr>
            <a:picLocks noChangeAspect="1"/>
          </p:cNvPicPr>
          <p:nvPr/>
        </p:nvPicPr>
        <p:blipFill>
          <a:blip r:embed="rId8"/>
          <a:stretch>
            <a:fillRect/>
          </a:stretch>
        </p:blipFill>
        <p:spPr>
          <a:xfrm>
            <a:off x="6500343" y="5736239"/>
            <a:ext cx="1127858" cy="1127858"/>
          </a:xfrm>
          <a:prstGeom prst="rect">
            <a:avLst/>
          </a:prstGeom>
        </p:spPr>
      </p:pic>
      <p:pic>
        <p:nvPicPr>
          <p:cNvPr id="15" name="Picture 14">
            <a:extLst>
              <a:ext uri="{FF2B5EF4-FFF2-40B4-BE49-F238E27FC236}">
                <a16:creationId xmlns:a16="http://schemas.microsoft.com/office/drawing/2014/main" id="{0A77B72E-1300-10AB-7516-FAED073638D4}"/>
              </a:ext>
            </a:extLst>
          </p:cNvPr>
          <p:cNvPicPr>
            <a:picLocks noChangeAspect="1"/>
          </p:cNvPicPr>
          <p:nvPr/>
        </p:nvPicPr>
        <p:blipFill>
          <a:blip r:embed="rId9"/>
          <a:stretch>
            <a:fillRect/>
          </a:stretch>
        </p:blipFill>
        <p:spPr>
          <a:xfrm>
            <a:off x="-72424" y="5736239"/>
            <a:ext cx="2225233" cy="1121761"/>
          </a:xfrm>
          <a:prstGeom prst="rect">
            <a:avLst/>
          </a:prstGeom>
        </p:spPr>
      </p:pic>
      <p:pic>
        <p:nvPicPr>
          <p:cNvPr id="16" name="Picture 15">
            <a:extLst>
              <a:ext uri="{FF2B5EF4-FFF2-40B4-BE49-F238E27FC236}">
                <a16:creationId xmlns:a16="http://schemas.microsoft.com/office/drawing/2014/main" id="{E182AAD9-0614-EDBA-1CA7-54206F6153FD}"/>
              </a:ext>
            </a:extLst>
          </p:cNvPr>
          <p:cNvPicPr>
            <a:picLocks noChangeAspect="1"/>
          </p:cNvPicPr>
          <p:nvPr/>
        </p:nvPicPr>
        <p:blipFill>
          <a:blip r:embed="rId10"/>
          <a:stretch>
            <a:fillRect/>
          </a:stretch>
        </p:blipFill>
        <p:spPr>
          <a:xfrm>
            <a:off x="9350657" y="5727732"/>
            <a:ext cx="847417" cy="1127858"/>
          </a:xfrm>
          <a:prstGeom prst="rect">
            <a:avLst/>
          </a:prstGeom>
        </p:spPr>
      </p:pic>
      <p:pic>
        <p:nvPicPr>
          <p:cNvPr id="17" name="Picture 16">
            <a:extLst>
              <a:ext uri="{FF2B5EF4-FFF2-40B4-BE49-F238E27FC236}">
                <a16:creationId xmlns:a16="http://schemas.microsoft.com/office/drawing/2014/main" id="{037C1FB5-3395-9CC3-FDFE-C08D337505ED}"/>
              </a:ext>
            </a:extLst>
          </p:cNvPr>
          <p:cNvPicPr>
            <a:picLocks noChangeAspect="1"/>
          </p:cNvPicPr>
          <p:nvPr/>
        </p:nvPicPr>
        <p:blipFill>
          <a:blip r:embed="rId11"/>
          <a:stretch>
            <a:fillRect/>
          </a:stretch>
        </p:blipFill>
        <p:spPr>
          <a:xfrm>
            <a:off x="10207672" y="5727732"/>
            <a:ext cx="1975275" cy="1115665"/>
          </a:xfrm>
          <a:prstGeom prst="rect">
            <a:avLst/>
          </a:prstGeom>
        </p:spPr>
      </p:pic>
      <p:sp>
        <p:nvSpPr>
          <p:cNvPr id="5" name="TextBox 4">
            <a:extLst>
              <a:ext uri="{FF2B5EF4-FFF2-40B4-BE49-F238E27FC236}">
                <a16:creationId xmlns:a16="http://schemas.microsoft.com/office/drawing/2014/main" id="{94B3C7FD-2826-9E2F-FA5E-E70BE43E7817}"/>
              </a:ext>
            </a:extLst>
          </p:cNvPr>
          <p:cNvSpPr txBox="1"/>
          <p:nvPr/>
        </p:nvSpPr>
        <p:spPr>
          <a:xfrm>
            <a:off x="264450" y="1325460"/>
            <a:ext cx="11345913" cy="4339650"/>
          </a:xfrm>
          <a:prstGeom prst="rect">
            <a:avLst/>
          </a:prstGeom>
          <a:noFill/>
        </p:spPr>
        <p:txBody>
          <a:bodyPr wrap="square">
            <a:spAutoFit/>
          </a:bodyPr>
          <a:lstStyle/>
          <a:p>
            <a:pPr marL="285750" indent="-285750">
              <a:buFont typeface="Arial" panose="020B0604020202020204" pitchFamily="34" charset="0"/>
              <a:buChar char="•"/>
            </a:pPr>
            <a:r>
              <a:rPr lang="en-GB" sz="2000" dirty="0">
                <a:solidFill>
                  <a:schemeClr val="accent1">
                    <a:lumMod val="75000"/>
                  </a:schemeClr>
                </a:solidFill>
              </a:rPr>
              <a:t>Over 500 people from the Harborough district shared their memories, experiences, meaningful objects and stories in an exhibition called We Are Harborough. Ukrainians and their host families, our Gypsy and Traveller communities, young people, adult learners, children and their families and heritage volunteers collaborated and worked together to showcase what Harborough means to them.</a:t>
            </a:r>
          </a:p>
          <a:p>
            <a:endParaRPr lang="en-GB" sz="1400" i="1" dirty="0"/>
          </a:p>
          <a:p>
            <a:pPr algn="ctr"/>
            <a:r>
              <a:rPr lang="en-GB" i="1" dirty="0">
                <a:solidFill>
                  <a:schemeClr val="accent6">
                    <a:lumMod val="75000"/>
                  </a:schemeClr>
                </a:solidFill>
              </a:rPr>
              <a:t>“When the bombs started dropping, we had to leave our homes in a hurry, often with only half an hour to get out of our house, taking with us the bare essentials to get to the bomb shelters in underground stations. Some of us stayed in the shelters for days. When a period of relative quiet came, if it was safe, we would go back to our homes to get more supplies.  Some of us never had the opportunity to return to our homes before we had to flee our country. This exhibition showcases the most precious or meaningful objects we brought with us to England. This has helped us to tell our story and made us feel more at home here”.</a:t>
            </a:r>
            <a:endParaRPr lang="en-GB" sz="1400" dirty="0">
              <a:solidFill>
                <a:srgbClr val="FF0000"/>
              </a:solidFill>
            </a:endParaRPr>
          </a:p>
          <a:p>
            <a:endParaRPr lang="en-GB" sz="1400" i="1" dirty="0"/>
          </a:p>
          <a:p>
            <a:pPr algn="ctr"/>
            <a:r>
              <a:rPr lang="en-GB" sz="2000" i="1" dirty="0">
                <a:solidFill>
                  <a:schemeClr val="accent6">
                    <a:lumMod val="75000"/>
                  </a:schemeClr>
                </a:solidFill>
              </a:rPr>
              <a:t>“We are doing this exhibition to share that we’re the same as you, we just have a different lifestyle.”</a:t>
            </a:r>
          </a:p>
          <a:p>
            <a:pPr algn="ctr"/>
            <a:r>
              <a:rPr lang="en-GB" sz="2000" i="1" dirty="0">
                <a:solidFill>
                  <a:schemeClr val="accent6">
                    <a:lumMod val="75000"/>
                  </a:schemeClr>
                </a:solidFill>
              </a:rPr>
              <a:t>“People seem to fear us, but nothing to fear, we suffer from generalisations”.</a:t>
            </a:r>
          </a:p>
          <a:p>
            <a:pPr algn="ctr"/>
            <a:r>
              <a:rPr lang="en-GB" sz="2000" i="1" dirty="0">
                <a:solidFill>
                  <a:schemeClr val="accent6">
                    <a:lumMod val="75000"/>
                  </a:schemeClr>
                </a:solidFill>
              </a:rPr>
              <a:t>			“Our lifestyle might be different, but we are equal.”</a:t>
            </a:r>
            <a:endParaRPr lang="en-GB" sz="1800" i="1" dirty="0">
              <a:solidFill>
                <a:schemeClr val="accent6">
                  <a:lumMod val="75000"/>
                </a:schemeClr>
              </a:solidFill>
            </a:endParaRPr>
          </a:p>
        </p:txBody>
      </p:sp>
      <p:sp>
        <p:nvSpPr>
          <p:cNvPr id="6" name="TextBox 5">
            <a:extLst>
              <a:ext uri="{FF2B5EF4-FFF2-40B4-BE49-F238E27FC236}">
                <a16:creationId xmlns:a16="http://schemas.microsoft.com/office/drawing/2014/main" id="{5AB8C8D7-B23F-630A-559C-A335A5A377CC}"/>
              </a:ext>
            </a:extLst>
          </p:cNvPr>
          <p:cNvSpPr txBox="1"/>
          <p:nvPr/>
        </p:nvSpPr>
        <p:spPr>
          <a:xfrm>
            <a:off x="2248040" y="345525"/>
            <a:ext cx="7488810" cy="584775"/>
          </a:xfrm>
          <a:prstGeom prst="rect">
            <a:avLst/>
          </a:prstGeom>
          <a:noFill/>
        </p:spPr>
        <p:txBody>
          <a:bodyPr wrap="square" rtlCol="0">
            <a:spAutoFit/>
          </a:bodyPr>
          <a:lstStyle/>
          <a:p>
            <a:pPr algn="ctr"/>
            <a:r>
              <a:rPr lang="en-GB" sz="3200" b="1" dirty="0">
                <a:solidFill>
                  <a:schemeClr val="accent1">
                    <a:lumMod val="75000"/>
                  </a:schemeClr>
                </a:solidFill>
              </a:rPr>
              <a:t>Great Communities – Community Curators</a:t>
            </a:r>
          </a:p>
        </p:txBody>
      </p:sp>
    </p:spTree>
    <p:extLst>
      <p:ext uri="{BB962C8B-B14F-4D97-AF65-F5344CB8AC3E}">
        <p14:creationId xmlns:p14="http://schemas.microsoft.com/office/powerpoint/2010/main" val="1282650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E30859-6040-C03F-AB2E-EFD796864116}"/>
              </a:ext>
            </a:extLst>
          </p:cNvPr>
          <p:cNvPicPr>
            <a:picLocks noChangeAspect="1"/>
          </p:cNvPicPr>
          <p:nvPr/>
        </p:nvPicPr>
        <p:blipFill>
          <a:blip r:embed="rId2"/>
          <a:stretch>
            <a:fillRect/>
          </a:stretch>
        </p:blipFill>
        <p:spPr>
          <a:xfrm>
            <a:off x="264450" y="219690"/>
            <a:ext cx="1432684" cy="877900"/>
          </a:xfrm>
          <a:prstGeom prst="rect">
            <a:avLst/>
          </a:prstGeom>
        </p:spPr>
      </p:pic>
      <p:pic>
        <p:nvPicPr>
          <p:cNvPr id="3" name="Picture 2">
            <a:extLst>
              <a:ext uri="{FF2B5EF4-FFF2-40B4-BE49-F238E27FC236}">
                <a16:creationId xmlns:a16="http://schemas.microsoft.com/office/drawing/2014/main" id="{20C90880-54A6-824A-A23F-85608ED97F02}"/>
              </a:ext>
            </a:extLst>
          </p:cNvPr>
          <p:cNvPicPr>
            <a:picLocks noChangeAspect="1"/>
          </p:cNvPicPr>
          <p:nvPr/>
        </p:nvPicPr>
        <p:blipFill rotWithShape="1">
          <a:blip r:embed="rId3"/>
          <a:srcRect t="5730" r="11256"/>
          <a:stretch/>
        </p:blipFill>
        <p:spPr>
          <a:xfrm>
            <a:off x="9736850" y="2410"/>
            <a:ext cx="2440058" cy="1672433"/>
          </a:xfrm>
          <a:prstGeom prst="rect">
            <a:avLst/>
          </a:prstGeom>
        </p:spPr>
      </p:pic>
      <p:pic>
        <p:nvPicPr>
          <p:cNvPr id="4" name="Picture 3">
            <a:extLst>
              <a:ext uri="{FF2B5EF4-FFF2-40B4-BE49-F238E27FC236}">
                <a16:creationId xmlns:a16="http://schemas.microsoft.com/office/drawing/2014/main" id="{2668C735-7510-6D3F-426D-129983A6F8E3}"/>
              </a:ext>
            </a:extLst>
          </p:cNvPr>
          <p:cNvPicPr>
            <a:picLocks noChangeAspect="1"/>
          </p:cNvPicPr>
          <p:nvPr/>
        </p:nvPicPr>
        <p:blipFill>
          <a:blip r:embed="rId4"/>
          <a:stretch>
            <a:fillRect/>
          </a:stretch>
        </p:blipFill>
        <p:spPr>
          <a:xfrm>
            <a:off x="0" y="5644791"/>
            <a:ext cx="1816765" cy="1213209"/>
          </a:xfrm>
          <a:prstGeom prst="rect">
            <a:avLst/>
          </a:prstGeom>
        </p:spPr>
      </p:pic>
      <p:pic>
        <p:nvPicPr>
          <p:cNvPr id="5" name="Picture 4">
            <a:extLst>
              <a:ext uri="{FF2B5EF4-FFF2-40B4-BE49-F238E27FC236}">
                <a16:creationId xmlns:a16="http://schemas.microsoft.com/office/drawing/2014/main" id="{535B9583-6F50-E140-57B3-49B8FD226D68}"/>
              </a:ext>
            </a:extLst>
          </p:cNvPr>
          <p:cNvPicPr>
            <a:picLocks noChangeAspect="1"/>
          </p:cNvPicPr>
          <p:nvPr/>
        </p:nvPicPr>
        <p:blipFill>
          <a:blip r:embed="rId5"/>
          <a:stretch>
            <a:fillRect/>
          </a:stretch>
        </p:blipFill>
        <p:spPr>
          <a:xfrm>
            <a:off x="1816765" y="5644791"/>
            <a:ext cx="1560711" cy="1213209"/>
          </a:xfrm>
          <a:prstGeom prst="rect">
            <a:avLst/>
          </a:prstGeom>
        </p:spPr>
      </p:pic>
      <p:pic>
        <p:nvPicPr>
          <p:cNvPr id="6" name="Picture 5">
            <a:extLst>
              <a:ext uri="{FF2B5EF4-FFF2-40B4-BE49-F238E27FC236}">
                <a16:creationId xmlns:a16="http://schemas.microsoft.com/office/drawing/2014/main" id="{C41BC9E7-597E-AD2C-6F85-E3978613236C}"/>
              </a:ext>
            </a:extLst>
          </p:cNvPr>
          <p:cNvPicPr>
            <a:picLocks noChangeAspect="1"/>
          </p:cNvPicPr>
          <p:nvPr/>
        </p:nvPicPr>
        <p:blipFill>
          <a:blip r:embed="rId6"/>
          <a:stretch>
            <a:fillRect/>
          </a:stretch>
        </p:blipFill>
        <p:spPr>
          <a:xfrm>
            <a:off x="3377476" y="5644791"/>
            <a:ext cx="1560711" cy="1213209"/>
          </a:xfrm>
          <a:prstGeom prst="rect">
            <a:avLst/>
          </a:prstGeom>
        </p:spPr>
      </p:pic>
      <p:pic>
        <p:nvPicPr>
          <p:cNvPr id="7" name="Picture 6">
            <a:extLst>
              <a:ext uri="{FF2B5EF4-FFF2-40B4-BE49-F238E27FC236}">
                <a16:creationId xmlns:a16="http://schemas.microsoft.com/office/drawing/2014/main" id="{39CD5DF6-C5D1-52B1-F9D1-B96EB5E7D775}"/>
              </a:ext>
            </a:extLst>
          </p:cNvPr>
          <p:cNvPicPr>
            <a:picLocks noChangeAspect="1"/>
          </p:cNvPicPr>
          <p:nvPr/>
        </p:nvPicPr>
        <p:blipFill>
          <a:blip r:embed="rId7"/>
          <a:stretch>
            <a:fillRect/>
          </a:stretch>
        </p:blipFill>
        <p:spPr>
          <a:xfrm>
            <a:off x="4938187" y="5642381"/>
            <a:ext cx="5041829" cy="1213209"/>
          </a:xfrm>
          <a:prstGeom prst="rect">
            <a:avLst/>
          </a:prstGeom>
        </p:spPr>
      </p:pic>
      <p:pic>
        <p:nvPicPr>
          <p:cNvPr id="8" name="Picture 7">
            <a:extLst>
              <a:ext uri="{FF2B5EF4-FFF2-40B4-BE49-F238E27FC236}">
                <a16:creationId xmlns:a16="http://schemas.microsoft.com/office/drawing/2014/main" id="{21F45F73-C742-12B6-B136-28F835D570EE}"/>
              </a:ext>
            </a:extLst>
          </p:cNvPr>
          <p:cNvPicPr>
            <a:picLocks noChangeAspect="1"/>
          </p:cNvPicPr>
          <p:nvPr/>
        </p:nvPicPr>
        <p:blipFill>
          <a:blip r:embed="rId8"/>
          <a:stretch>
            <a:fillRect/>
          </a:stretch>
        </p:blipFill>
        <p:spPr>
          <a:xfrm>
            <a:off x="9980016" y="5639971"/>
            <a:ext cx="1816765" cy="1213209"/>
          </a:xfrm>
          <a:prstGeom prst="rect">
            <a:avLst/>
          </a:prstGeom>
        </p:spPr>
      </p:pic>
      <p:pic>
        <p:nvPicPr>
          <p:cNvPr id="9" name="Picture 8">
            <a:extLst>
              <a:ext uri="{FF2B5EF4-FFF2-40B4-BE49-F238E27FC236}">
                <a16:creationId xmlns:a16="http://schemas.microsoft.com/office/drawing/2014/main" id="{258A911C-185D-03A4-E157-8C2DBFA91ACB}"/>
              </a:ext>
            </a:extLst>
          </p:cNvPr>
          <p:cNvPicPr>
            <a:picLocks noChangeAspect="1"/>
          </p:cNvPicPr>
          <p:nvPr/>
        </p:nvPicPr>
        <p:blipFill>
          <a:blip r:embed="rId9"/>
          <a:stretch>
            <a:fillRect/>
          </a:stretch>
        </p:blipFill>
        <p:spPr>
          <a:xfrm>
            <a:off x="11351734" y="5644791"/>
            <a:ext cx="890093" cy="1213209"/>
          </a:xfrm>
          <a:prstGeom prst="rect">
            <a:avLst/>
          </a:prstGeom>
        </p:spPr>
      </p:pic>
      <p:sp>
        <p:nvSpPr>
          <p:cNvPr id="11" name="TextBox 10">
            <a:extLst>
              <a:ext uri="{FF2B5EF4-FFF2-40B4-BE49-F238E27FC236}">
                <a16:creationId xmlns:a16="http://schemas.microsoft.com/office/drawing/2014/main" id="{07A63657-D6BE-83CB-F097-9F6C0D2DD394}"/>
              </a:ext>
            </a:extLst>
          </p:cNvPr>
          <p:cNvSpPr txBox="1"/>
          <p:nvPr/>
        </p:nvSpPr>
        <p:spPr>
          <a:xfrm>
            <a:off x="2897117" y="129515"/>
            <a:ext cx="6120142" cy="1077218"/>
          </a:xfrm>
          <a:prstGeom prst="rect">
            <a:avLst/>
          </a:prstGeom>
          <a:noFill/>
        </p:spPr>
        <p:txBody>
          <a:bodyPr wrap="square">
            <a:spAutoFit/>
          </a:bodyPr>
          <a:lstStyle/>
          <a:p>
            <a:pPr algn="ctr"/>
            <a:r>
              <a:rPr lang="en-GB" sz="3200" b="1" dirty="0">
                <a:solidFill>
                  <a:schemeClr val="accent1">
                    <a:lumMod val="75000"/>
                  </a:schemeClr>
                </a:solidFill>
              </a:rPr>
              <a:t>Great Communities/Safe and Well</a:t>
            </a:r>
          </a:p>
          <a:p>
            <a:pPr algn="ctr"/>
            <a:r>
              <a:rPr lang="en-GB" sz="3200" b="1" dirty="0">
                <a:solidFill>
                  <a:schemeClr val="accent1">
                    <a:lumMod val="75000"/>
                  </a:schemeClr>
                </a:solidFill>
              </a:rPr>
              <a:t>The Friends’ Welcome</a:t>
            </a:r>
          </a:p>
        </p:txBody>
      </p:sp>
      <p:sp>
        <p:nvSpPr>
          <p:cNvPr id="13" name="TextBox 12">
            <a:extLst>
              <a:ext uri="{FF2B5EF4-FFF2-40B4-BE49-F238E27FC236}">
                <a16:creationId xmlns:a16="http://schemas.microsoft.com/office/drawing/2014/main" id="{73789392-A9F5-41E3-ECA8-34C61103BFFB}"/>
              </a:ext>
            </a:extLst>
          </p:cNvPr>
          <p:cNvSpPr txBox="1"/>
          <p:nvPr/>
        </p:nvSpPr>
        <p:spPr>
          <a:xfrm>
            <a:off x="395218" y="1462720"/>
            <a:ext cx="11532331" cy="3754874"/>
          </a:xfrm>
          <a:prstGeom prst="rect">
            <a:avLst/>
          </a:prstGeom>
          <a:noFill/>
        </p:spPr>
        <p:txBody>
          <a:bodyPr wrap="square">
            <a:spAutoFit/>
          </a:bodyPr>
          <a:lstStyle/>
          <a:p>
            <a:r>
              <a:rPr lang="en-GB" sz="2000" dirty="0">
                <a:solidFill>
                  <a:schemeClr val="accent1">
                    <a:lumMod val="75000"/>
                  </a:schemeClr>
                </a:solidFill>
              </a:rPr>
              <a:t>A 1620s House staff, Friends and Participation team Initiative</a:t>
            </a:r>
          </a:p>
          <a:p>
            <a:endParaRPr lang="en-GB" sz="2000" dirty="0">
              <a:solidFill>
                <a:schemeClr val="accent1">
                  <a:lumMod val="75000"/>
                </a:schemeClr>
              </a:solidFill>
            </a:endParaRPr>
          </a:p>
          <a:p>
            <a:pPr marL="742950" lvl="1" indent="-285750">
              <a:buFont typeface="Arial" panose="020B0604020202020204" pitchFamily="34" charset="0"/>
              <a:buChar char="•"/>
            </a:pPr>
            <a:r>
              <a:rPr lang="en-GB" sz="2000" dirty="0">
                <a:solidFill>
                  <a:schemeClr val="accent1">
                    <a:lumMod val="75000"/>
                  </a:schemeClr>
                </a:solidFill>
              </a:rPr>
              <a:t>Based on a survey of 365 local residents</a:t>
            </a:r>
          </a:p>
          <a:p>
            <a:pPr marL="742950" lvl="1" indent="-285750">
              <a:buFont typeface="Arial" panose="020B0604020202020204" pitchFamily="34" charset="0"/>
              <a:buChar char="•"/>
            </a:pPr>
            <a:r>
              <a:rPr lang="en-GB" sz="2000" dirty="0">
                <a:solidFill>
                  <a:schemeClr val="accent1">
                    <a:lumMod val="75000"/>
                  </a:schemeClr>
                </a:solidFill>
              </a:rPr>
              <a:t>Provides free weekly activities, games, crafting, coffee, chatting and socialising. </a:t>
            </a:r>
          </a:p>
          <a:p>
            <a:pPr marL="742950" lvl="1" indent="-285750">
              <a:buFont typeface="Arial" panose="020B0604020202020204" pitchFamily="34" charset="0"/>
              <a:buChar char="•"/>
            </a:pPr>
            <a:r>
              <a:rPr lang="en-GB" sz="2000" dirty="0">
                <a:solidFill>
                  <a:schemeClr val="accent1">
                    <a:lumMod val="75000"/>
                  </a:schemeClr>
                </a:solidFill>
              </a:rPr>
              <a:t>A wellbeing expert provides advice and help, including signposting</a:t>
            </a:r>
          </a:p>
          <a:p>
            <a:pPr marL="742950" lvl="1" indent="-285750">
              <a:buFont typeface="Arial" panose="020B0604020202020204" pitchFamily="34" charset="0"/>
              <a:buChar char="•"/>
            </a:pPr>
            <a:r>
              <a:rPr lang="en-GB" sz="2000" dirty="0">
                <a:solidFill>
                  <a:schemeClr val="accent1">
                    <a:lumMod val="75000"/>
                  </a:schemeClr>
                </a:solidFill>
              </a:rPr>
              <a:t>Supports volunteers with training, resources</a:t>
            </a:r>
          </a:p>
          <a:p>
            <a:pPr marL="742950" lvl="1" indent="-285750">
              <a:buFont typeface="Arial" panose="020B0604020202020204" pitchFamily="34" charset="0"/>
              <a:buChar char="•"/>
            </a:pPr>
            <a:r>
              <a:rPr lang="en-GB" sz="2000" dirty="0">
                <a:solidFill>
                  <a:schemeClr val="accent1">
                    <a:lumMod val="75000"/>
                  </a:schemeClr>
                </a:solidFill>
              </a:rPr>
              <a:t>Additional Parish Council funding has now been secured </a:t>
            </a:r>
          </a:p>
          <a:p>
            <a:endParaRPr lang="en-GB" b="1" dirty="0">
              <a:solidFill>
                <a:schemeClr val="accent6">
                  <a:lumMod val="75000"/>
                </a:schemeClr>
              </a:solidFill>
            </a:endParaRPr>
          </a:p>
          <a:p>
            <a:pPr lvl="1" algn="ctr"/>
            <a:r>
              <a:rPr lang="en-GB" sz="2000" dirty="0">
                <a:solidFill>
                  <a:schemeClr val="accent6">
                    <a:lumMod val="75000"/>
                  </a:schemeClr>
                </a:solidFill>
              </a:rPr>
              <a:t>“Getting out of the house and mixing with people. It helps my mental health as I have anxiety.”</a:t>
            </a:r>
          </a:p>
          <a:p>
            <a:pPr lvl="1" algn="ctr"/>
            <a:endParaRPr lang="en-GB" sz="2000" dirty="0">
              <a:solidFill>
                <a:schemeClr val="accent6">
                  <a:lumMod val="75000"/>
                </a:schemeClr>
              </a:solidFill>
            </a:endParaRPr>
          </a:p>
          <a:p>
            <a:pPr lvl="1" algn="ctr"/>
            <a:r>
              <a:rPr lang="en-GB" sz="2000" dirty="0">
                <a:solidFill>
                  <a:schemeClr val="accent6">
                    <a:lumMod val="75000"/>
                  </a:schemeClr>
                </a:solidFill>
              </a:rPr>
              <a:t>“I feel proud to be part of the team that makes this happen. Knowing I can make a difference… makes me happy.”</a:t>
            </a:r>
          </a:p>
        </p:txBody>
      </p:sp>
    </p:spTree>
    <p:extLst>
      <p:ext uri="{BB962C8B-B14F-4D97-AF65-F5344CB8AC3E}">
        <p14:creationId xmlns:p14="http://schemas.microsoft.com/office/powerpoint/2010/main" val="3398290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E30859-6040-C03F-AB2E-EFD796864116}"/>
              </a:ext>
            </a:extLst>
          </p:cNvPr>
          <p:cNvPicPr>
            <a:picLocks noChangeAspect="1"/>
          </p:cNvPicPr>
          <p:nvPr/>
        </p:nvPicPr>
        <p:blipFill>
          <a:blip r:embed="rId2"/>
          <a:stretch>
            <a:fillRect/>
          </a:stretch>
        </p:blipFill>
        <p:spPr>
          <a:xfrm>
            <a:off x="264450" y="219690"/>
            <a:ext cx="1432684" cy="877900"/>
          </a:xfrm>
          <a:prstGeom prst="rect">
            <a:avLst/>
          </a:prstGeom>
        </p:spPr>
      </p:pic>
      <p:pic>
        <p:nvPicPr>
          <p:cNvPr id="3" name="Picture 2">
            <a:extLst>
              <a:ext uri="{FF2B5EF4-FFF2-40B4-BE49-F238E27FC236}">
                <a16:creationId xmlns:a16="http://schemas.microsoft.com/office/drawing/2014/main" id="{20C90880-54A6-824A-A23F-85608ED97F02}"/>
              </a:ext>
            </a:extLst>
          </p:cNvPr>
          <p:cNvPicPr>
            <a:picLocks noChangeAspect="1"/>
          </p:cNvPicPr>
          <p:nvPr/>
        </p:nvPicPr>
        <p:blipFill rotWithShape="1">
          <a:blip r:embed="rId3"/>
          <a:srcRect t="5730" r="11256"/>
          <a:stretch/>
        </p:blipFill>
        <p:spPr>
          <a:xfrm>
            <a:off x="9736850" y="2410"/>
            <a:ext cx="2440058" cy="1672433"/>
          </a:xfrm>
          <a:prstGeom prst="rect">
            <a:avLst/>
          </a:prstGeom>
        </p:spPr>
      </p:pic>
      <p:pic>
        <p:nvPicPr>
          <p:cNvPr id="4" name="Picture 3">
            <a:extLst>
              <a:ext uri="{FF2B5EF4-FFF2-40B4-BE49-F238E27FC236}">
                <a16:creationId xmlns:a16="http://schemas.microsoft.com/office/drawing/2014/main" id="{2668C735-7510-6D3F-426D-129983A6F8E3}"/>
              </a:ext>
            </a:extLst>
          </p:cNvPr>
          <p:cNvPicPr>
            <a:picLocks noChangeAspect="1"/>
          </p:cNvPicPr>
          <p:nvPr/>
        </p:nvPicPr>
        <p:blipFill>
          <a:blip r:embed="rId4"/>
          <a:stretch>
            <a:fillRect/>
          </a:stretch>
        </p:blipFill>
        <p:spPr>
          <a:xfrm>
            <a:off x="0" y="5644791"/>
            <a:ext cx="1816765" cy="1213209"/>
          </a:xfrm>
          <a:prstGeom prst="rect">
            <a:avLst/>
          </a:prstGeom>
        </p:spPr>
      </p:pic>
      <p:pic>
        <p:nvPicPr>
          <p:cNvPr id="5" name="Picture 4">
            <a:extLst>
              <a:ext uri="{FF2B5EF4-FFF2-40B4-BE49-F238E27FC236}">
                <a16:creationId xmlns:a16="http://schemas.microsoft.com/office/drawing/2014/main" id="{535B9583-6F50-E140-57B3-49B8FD226D68}"/>
              </a:ext>
            </a:extLst>
          </p:cNvPr>
          <p:cNvPicPr>
            <a:picLocks noChangeAspect="1"/>
          </p:cNvPicPr>
          <p:nvPr/>
        </p:nvPicPr>
        <p:blipFill>
          <a:blip r:embed="rId5"/>
          <a:stretch>
            <a:fillRect/>
          </a:stretch>
        </p:blipFill>
        <p:spPr>
          <a:xfrm>
            <a:off x="1816765" y="5644791"/>
            <a:ext cx="1560711" cy="1213209"/>
          </a:xfrm>
          <a:prstGeom prst="rect">
            <a:avLst/>
          </a:prstGeom>
        </p:spPr>
      </p:pic>
      <p:pic>
        <p:nvPicPr>
          <p:cNvPr id="6" name="Picture 5">
            <a:extLst>
              <a:ext uri="{FF2B5EF4-FFF2-40B4-BE49-F238E27FC236}">
                <a16:creationId xmlns:a16="http://schemas.microsoft.com/office/drawing/2014/main" id="{C41BC9E7-597E-AD2C-6F85-E3978613236C}"/>
              </a:ext>
            </a:extLst>
          </p:cNvPr>
          <p:cNvPicPr>
            <a:picLocks noChangeAspect="1"/>
          </p:cNvPicPr>
          <p:nvPr/>
        </p:nvPicPr>
        <p:blipFill>
          <a:blip r:embed="rId6"/>
          <a:stretch>
            <a:fillRect/>
          </a:stretch>
        </p:blipFill>
        <p:spPr>
          <a:xfrm>
            <a:off x="3377476" y="5644791"/>
            <a:ext cx="1560711" cy="1213209"/>
          </a:xfrm>
          <a:prstGeom prst="rect">
            <a:avLst/>
          </a:prstGeom>
        </p:spPr>
      </p:pic>
      <p:pic>
        <p:nvPicPr>
          <p:cNvPr id="7" name="Picture 6">
            <a:extLst>
              <a:ext uri="{FF2B5EF4-FFF2-40B4-BE49-F238E27FC236}">
                <a16:creationId xmlns:a16="http://schemas.microsoft.com/office/drawing/2014/main" id="{39CD5DF6-C5D1-52B1-F9D1-B96EB5E7D775}"/>
              </a:ext>
            </a:extLst>
          </p:cNvPr>
          <p:cNvPicPr>
            <a:picLocks noChangeAspect="1"/>
          </p:cNvPicPr>
          <p:nvPr/>
        </p:nvPicPr>
        <p:blipFill>
          <a:blip r:embed="rId7"/>
          <a:stretch>
            <a:fillRect/>
          </a:stretch>
        </p:blipFill>
        <p:spPr>
          <a:xfrm>
            <a:off x="4938187" y="5642381"/>
            <a:ext cx="5041829" cy="1213209"/>
          </a:xfrm>
          <a:prstGeom prst="rect">
            <a:avLst/>
          </a:prstGeom>
        </p:spPr>
      </p:pic>
      <p:pic>
        <p:nvPicPr>
          <p:cNvPr id="8" name="Picture 7">
            <a:extLst>
              <a:ext uri="{FF2B5EF4-FFF2-40B4-BE49-F238E27FC236}">
                <a16:creationId xmlns:a16="http://schemas.microsoft.com/office/drawing/2014/main" id="{21F45F73-C742-12B6-B136-28F835D570EE}"/>
              </a:ext>
            </a:extLst>
          </p:cNvPr>
          <p:cNvPicPr>
            <a:picLocks noChangeAspect="1"/>
          </p:cNvPicPr>
          <p:nvPr/>
        </p:nvPicPr>
        <p:blipFill>
          <a:blip r:embed="rId8"/>
          <a:stretch>
            <a:fillRect/>
          </a:stretch>
        </p:blipFill>
        <p:spPr>
          <a:xfrm>
            <a:off x="9980016" y="5639971"/>
            <a:ext cx="1816765" cy="1213209"/>
          </a:xfrm>
          <a:prstGeom prst="rect">
            <a:avLst/>
          </a:prstGeom>
        </p:spPr>
      </p:pic>
      <p:pic>
        <p:nvPicPr>
          <p:cNvPr id="9" name="Picture 8">
            <a:extLst>
              <a:ext uri="{FF2B5EF4-FFF2-40B4-BE49-F238E27FC236}">
                <a16:creationId xmlns:a16="http://schemas.microsoft.com/office/drawing/2014/main" id="{258A911C-185D-03A4-E157-8C2DBFA91ACB}"/>
              </a:ext>
            </a:extLst>
          </p:cNvPr>
          <p:cNvPicPr>
            <a:picLocks noChangeAspect="1"/>
          </p:cNvPicPr>
          <p:nvPr/>
        </p:nvPicPr>
        <p:blipFill>
          <a:blip r:embed="rId9"/>
          <a:stretch>
            <a:fillRect/>
          </a:stretch>
        </p:blipFill>
        <p:spPr>
          <a:xfrm>
            <a:off x="11351734" y="5644791"/>
            <a:ext cx="890093" cy="1213209"/>
          </a:xfrm>
          <a:prstGeom prst="rect">
            <a:avLst/>
          </a:prstGeom>
        </p:spPr>
      </p:pic>
      <p:sp>
        <p:nvSpPr>
          <p:cNvPr id="11" name="TextBox 10">
            <a:extLst>
              <a:ext uri="{FF2B5EF4-FFF2-40B4-BE49-F238E27FC236}">
                <a16:creationId xmlns:a16="http://schemas.microsoft.com/office/drawing/2014/main" id="{A63DA0A8-63F7-28F0-A5ED-EC8596882C04}"/>
              </a:ext>
            </a:extLst>
          </p:cNvPr>
          <p:cNvSpPr txBox="1"/>
          <p:nvPr/>
        </p:nvSpPr>
        <p:spPr>
          <a:xfrm>
            <a:off x="264450" y="1269446"/>
            <a:ext cx="11663100" cy="3785652"/>
          </a:xfrm>
          <a:prstGeom prst="rect">
            <a:avLst/>
          </a:prstGeom>
          <a:noFill/>
        </p:spPr>
        <p:txBody>
          <a:bodyPr wrap="square">
            <a:spAutoFit/>
          </a:bodyPr>
          <a:lstStyle/>
          <a:p>
            <a:r>
              <a:rPr lang="en-GB" sz="2000" b="1" dirty="0">
                <a:solidFill>
                  <a:schemeClr val="accent1">
                    <a:lumMod val="75000"/>
                  </a:schemeClr>
                </a:solidFill>
              </a:rPr>
              <a:t>Family Hubs</a:t>
            </a:r>
          </a:p>
          <a:p>
            <a:endParaRPr lang="en-GB" sz="2000" dirty="0">
              <a:solidFill>
                <a:schemeClr val="accent1">
                  <a:lumMod val="75000"/>
                </a:schemeClr>
              </a:solidFill>
            </a:endParaRPr>
          </a:p>
          <a:p>
            <a:pPr marL="742950" lvl="1" indent="-285750">
              <a:buFont typeface="Arial" panose="020B0604020202020204" pitchFamily="34" charset="0"/>
              <a:buChar char="•"/>
            </a:pPr>
            <a:r>
              <a:rPr lang="en-GB" sz="2000" dirty="0">
                <a:solidFill>
                  <a:schemeClr val="accent1">
                    <a:lumMod val="75000"/>
                  </a:schemeClr>
                </a:solidFill>
              </a:rPr>
              <a:t>A service that gives families simple easy access to advice, information, resources and support </a:t>
            </a:r>
          </a:p>
          <a:p>
            <a:pPr marL="742950" lvl="1" indent="-285750">
              <a:buFont typeface="Arial" panose="020B0604020202020204" pitchFamily="34" charset="0"/>
              <a:buChar char="•"/>
            </a:pPr>
            <a:r>
              <a:rPr lang="en-GB" sz="2000" dirty="0">
                <a:solidFill>
                  <a:schemeClr val="accent1">
                    <a:lumMod val="75000"/>
                  </a:schemeClr>
                </a:solidFill>
              </a:rPr>
              <a:t>Libraries are ‘spokes’ of the Family Hub programme</a:t>
            </a:r>
          </a:p>
          <a:p>
            <a:pPr marL="742950" lvl="1" indent="-285750">
              <a:buFont typeface="Arial" panose="020B0604020202020204" pitchFamily="34" charset="0"/>
              <a:buChar char="•"/>
            </a:pPr>
            <a:r>
              <a:rPr lang="en-GB" sz="2000" dirty="0">
                <a:solidFill>
                  <a:schemeClr val="accent1">
                    <a:lumMod val="75000"/>
                  </a:schemeClr>
                </a:solidFill>
              </a:rPr>
              <a:t>Signpost and guide people to the main Family Hubs Service.  </a:t>
            </a:r>
          </a:p>
          <a:p>
            <a:pPr marL="742950" lvl="1" indent="-285750">
              <a:buFont typeface="Arial" panose="020B0604020202020204" pitchFamily="34" charset="0"/>
              <a:buChar char="•"/>
            </a:pPr>
            <a:r>
              <a:rPr lang="en-GB" sz="2000" dirty="0">
                <a:solidFill>
                  <a:schemeClr val="accent1">
                    <a:lumMod val="75000"/>
                  </a:schemeClr>
                </a:solidFill>
              </a:rPr>
              <a:t>The Family Hubs have worked with libraries to deliver ‘Making Every Contact Count’ training to staff</a:t>
            </a:r>
          </a:p>
          <a:p>
            <a:pPr marL="742950" lvl="1" indent="-285750">
              <a:buFont typeface="Arial" panose="020B0604020202020204" pitchFamily="34" charset="0"/>
              <a:buChar char="•"/>
            </a:pPr>
            <a:r>
              <a:rPr lang="en-GB" sz="2000" dirty="0">
                <a:solidFill>
                  <a:schemeClr val="accent1">
                    <a:lumMod val="75000"/>
                  </a:schemeClr>
                </a:solidFill>
              </a:rPr>
              <a:t>Provides resources in Libraries that can improve family wellbeing and opportunities. </a:t>
            </a:r>
          </a:p>
          <a:p>
            <a:endParaRPr lang="en-GB" sz="2000" b="1" dirty="0">
              <a:solidFill>
                <a:schemeClr val="accent1">
                  <a:lumMod val="75000"/>
                </a:schemeClr>
              </a:solidFill>
            </a:endParaRPr>
          </a:p>
          <a:p>
            <a:r>
              <a:rPr lang="en-GB" sz="2000" b="1" dirty="0">
                <a:solidFill>
                  <a:schemeClr val="accent1">
                    <a:lumMod val="75000"/>
                  </a:schemeClr>
                </a:solidFill>
              </a:rPr>
              <a:t>Impact of libraries </a:t>
            </a:r>
          </a:p>
          <a:p>
            <a:endParaRPr lang="en-GB" sz="2000" b="1" dirty="0">
              <a:solidFill>
                <a:schemeClr val="accent1">
                  <a:lumMod val="75000"/>
                </a:schemeClr>
              </a:solidFill>
            </a:endParaRPr>
          </a:p>
          <a:p>
            <a:pPr marL="742950" lvl="1" indent="-285750">
              <a:buFont typeface="Arial" panose="020B0604020202020204" pitchFamily="34" charset="0"/>
              <a:buChar char="•"/>
            </a:pPr>
            <a:r>
              <a:rPr lang="en-GB" sz="2000" dirty="0">
                <a:solidFill>
                  <a:schemeClr val="accent1">
                    <a:lumMod val="75000"/>
                  </a:schemeClr>
                </a:solidFill>
              </a:rPr>
              <a:t>Families find our libraries safe spaces, free from some of the stigma associated with more formal social service settings.</a:t>
            </a:r>
          </a:p>
        </p:txBody>
      </p:sp>
      <p:sp>
        <p:nvSpPr>
          <p:cNvPr id="12" name="TextBox 11">
            <a:extLst>
              <a:ext uri="{FF2B5EF4-FFF2-40B4-BE49-F238E27FC236}">
                <a16:creationId xmlns:a16="http://schemas.microsoft.com/office/drawing/2014/main" id="{0A305A11-745E-5B45-BF69-3736FC909A9C}"/>
              </a:ext>
            </a:extLst>
          </p:cNvPr>
          <p:cNvSpPr txBox="1"/>
          <p:nvPr/>
        </p:nvSpPr>
        <p:spPr>
          <a:xfrm>
            <a:off x="3431099" y="302003"/>
            <a:ext cx="6786693" cy="584775"/>
          </a:xfrm>
          <a:prstGeom prst="rect">
            <a:avLst/>
          </a:prstGeom>
          <a:noFill/>
        </p:spPr>
        <p:txBody>
          <a:bodyPr wrap="square" rtlCol="0">
            <a:spAutoFit/>
          </a:bodyPr>
          <a:lstStyle/>
          <a:p>
            <a:r>
              <a:rPr lang="en-GB" sz="3200" b="1" dirty="0">
                <a:solidFill>
                  <a:schemeClr val="accent1">
                    <a:lumMod val="75000"/>
                  </a:schemeClr>
                </a:solidFill>
              </a:rPr>
              <a:t>Safe and Well - Libraries</a:t>
            </a:r>
          </a:p>
        </p:txBody>
      </p:sp>
    </p:spTree>
    <p:extLst>
      <p:ext uri="{BB962C8B-B14F-4D97-AF65-F5344CB8AC3E}">
        <p14:creationId xmlns:p14="http://schemas.microsoft.com/office/powerpoint/2010/main" val="4026980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29BB0D-4E68-0064-F01D-A018C3CDFE8F}"/>
              </a:ext>
            </a:extLst>
          </p:cNvPr>
          <p:cNvPicPr>
            <a:picLocks noChangeAspect="1"/>
          </p:cNvPicPr>
          <p:nvPr/>
        </p:nvPicPr>
        <p:blipFill>
          <a:blip r:embed="rId2"/>
          <a:stretch>
            <a:fillRect/>
          </a:stretch>
        </p:blipFill>
        <p:spPr>
          <a:xfrm>
            <a:off x="1496890" y="5730141"/>
            <a:ext cx="2273823" cy="1136911"/>
          </a:xfrm>
          <a:prstGeom prst="rect">
            <a:avLst/>
          </a:prstGeom>
        </p:spPr>
      </p:pic>
      <p:pic>
        <p:nvPicPr>
          <p:cNvPr id="2" name="Picture 1">
            <a:extLst>
              <a:ext uri="{FF2B5EF4-FFF2-40B4-BE49-F238E27FC236}">
                <a16:creationId xmlns:a16="http://schemas.microsoft.com/office/drawing/2014/main" id="{9CE30859-6040-C03F-AB2E-EFD796864116}"/>
              </a:ext>
            </a:extLst>
          </p:cNvPr>
          <p:cNvPicPr>
            <a:picLocks noChangeAspect="1"/>
          </p:cNvPicPr>
          <p:nvPr/>
        </p:nvPicPr>
        <p:blipFill>
          <a:blip r:embed="rId3"/>
          <a:stretch>
            <a:fillRect/>
          </a:stretch>
        </p:blipFill>
        <p:spPr>
          <a:xfrm>
            <a:off x="264450" y="219690"/>
            <a:ext cx="1432684" cy="877900"/>
          </a:xfrm>
          <a:prstGeom prst="rect">
            <a:avLst/>
          </a:prstGeom>
        </p:spPr>
      </p:pic>
      <p:pic>
        <p:nvPicPr>
          <p:cNvPr id="3" name="Picture 2">
            <a:extLst>
              <a:ext uri="{FF2B5EF4-FFF2-40B4-BE49-F238E27FC236}">
                <a16:creationId xmlns:a16="http://schemas.microsoft.com/office/drawing/2014/main" id="{20C90880-54A6-824A-A23F-85608ED97F02}"/>
              </a:ext>
            </a:extLst>
          </p:cNvPr>
          <p:cNvPicPr>
            <a:picLocks noChangeAspect="1"/>
          </p:cNvPicPr>
          <p:nvPr/>
        </p:nvPicPr>
        <p:blipFill rotWithShape="1">
          <a:blip r:embed="rId4"/>
          <a:srcRect t="5730" r="11256"/>
          <a:stretch/>
        </p:blipFill>
        <p:spPr>
          <a:xfrm>
            <a:off x="9736850" y="2410"/>
            <a:ext cx="2440058" cy="1672433"/>
          </a:xfrm>
          <a:prstGeom prst="rect">
            <a:avLst/>
          </a:prstGeom>
        </p:spPr>
      </p:pic>
      <p:pic>
        <p:nvPicPr>
          <p:cNvPr id="5" name="Picture 4">
            <a:extLst>
              <a:ext uri="{FF2B5EF4-FFF2-40B4-BE49-F238E27FC236}">
                <a16:creationId xmlns:a16="http://schemas.microsoft.com/office/drawing/2014/main" id="{7BD83E9C-6E2A-9F6C-FB96-60CCF0E0619B}"/>
              </a:ext>
            </a:extLst>
          </p:cNvPr>
          <p:cNvPicPr>
            <a:picLocks noChangeAspect="1"/>
          </p:cNvPicPr>
          <p:nvPr/>
        </p:nvPicPr>
        <p:blipFill>
          <a:blip r:embed="rId5"/>
          <a:stretch>
            <a:fillRect/>
          </a:stretch>
        </p:blipFill>
        <p:spPr>
          <a:xfrm>
            <a:off x="-27354" y="5739195"/>
            <a:ext cx="1908213" cy="1127858"/>
          </a:xfrm>
          <a:prstGeom prst="rect">
            <a:avLst/>
          </a:prstGeom>
        </p:spPr>
      </p:pic>
      <p:pic>
        <p:nvPicPr>
          <p:cNvPr id="7" name="Picture 6">
            <a:extLst>
              <a:ext uri="{FF2B5EF4-FFF2-40B4-BE49-F238E27FC236}">
                <a16:creationId xmlns:a16="http://schemas.microsoft.com/office/drawing/2014/main" id="{9E234E4D-9B84-BCC5-3D57-E2065CF7680D}"/>
              </a:ext>
            </a:extLst>
          </p:cNvPr>
          <p:cNvPicPr>
            <a:picLocks noChangeAspect="1"/>
          </p:cNvPicPr>
          <p:nvPr/>
        </p:nvPicPr>
        <p:blipFill>
          <a:blip r:embed="rId6"/>
          <a:stretch>
            <a:fillRect/>
          </a:stretch>
        </p:blipFill>
        <p:spPr>
          <a:xfrm>
            <a:off x="3538927" y="5730142"/>
            <a:ext cx="4426080" cy="1127858"/>
          </a:xfrm>
          <a:prstGeom prst="rect">
            <a:avLst/>
          </a:prstGeom>
        </p:spPr>
      </p:pic>
      <p:pic>
        <p:nvPicPr>
          <p:cNvPr id="8" name="Picture 7">
            <a:extLst>
              <a:ext uri="{FF2B5EF4-FFF2-40B4-BE49-F238E27FC236}">
                <a16:creationId xmlns:a16="http://schemas.microsoft.com/office/drawing/2014/main" id="{761B417C-CF82-34DD-BDCD-5B51E5ED6FB5}"/>
              </a:ext>
            </a:extLst>
          </p:cNvPr>
          <p:cNvPicPr>
            <a:picLocks noChangeAspect="1"/>
          </p:cNvPicPr>
          <p:nvPr/>
        </p:nvPicPr>
        <p:blipFill>
          <a:blip r:embed="rId7"/>
          <a:stretch>
            <a:fillRect/>
          </a:stretch>
        </p:blipFill>
        <p:spPr>
          <a:xfrm>
            <a:off x="10466682" y="5727186"/>
            <a:ext cx="1725318" cy="1121761"/>
          </a:xfrm>
          <a:prstGeom prst="rect">
            <a:avLst/>
          </a:prstGeom>
        </p:spPr>
      </p:pic>
      <p:pic>
        <p:nvPicPr>
          <p:cNvPr id="9" name="Picture 8">
            <a:extLst>
              <a:ext uri="{FF2B5EF4-FFF2-40B4-BE49-F238E27FC236}">
                <a16:creationId xmlns:a16="http://schemas.microsoft.com/office/drawing/2014/main" id="{0175BCAA-3CCC-0A68-4890-AF69638A43F0}"/>
              </a:ext>
            </a:extLst>
          </p:cNvPr>
          <p:cNvPicPr>
            <a:picLocks noChangeAspect="1"/>
          </p:cNvPicPr>
          <p:nvPr/>
        </p:nvPicPr>
        <p:blipFill>
          <a:blip r:embed="rId8"/>
          <a:stretch>
            <a:fillRect/>
          </a:stretch>
        </p:blipFill>
        <p:spPr>
          <a:xfrm>
            <a:off x="7983113" y="5720906"/>
            <a:ext cx="768163" cy="1146147"/>
          </a:xfrm>
          <a:prstGeom prst="rect">
            <a:avLst/>
          </a:prstGeom>
        </p:spPr>
      </p:pic>
      <p:pic>
        <p:nvPicPr>
          <p:cNvPr id="18" name="Picture 17">
            <a:extLst>
              <a:ext uri="{FF2B5EF4-FFF2-40B4-BE49-F238E27FC236}">
                <a16:creationId xmlns:a16="http://schemas.microsoft.com/office/drawing/2014/main" id="{C8E27D46-038F-E809-E363-33807B32B24D}"/>
              </a:ext>
            </a:extLst>
          </p:cNvPr>
          <p:cNvPicPr>
            <a:picLocks noChangeAspect="1"/>
          </p:cNvPicPr>
          <p:nvPr/>
        </p:nvPicPr>
        <p:blipFill>
          <a:blip r:embed="rId9"/>
          <a:stretch>
            <a:fillRect/>
          </a:stretch>
        </p:blipFill>
        <p:spPr>
          <a:xfrm>
            <a:off x="8778435" y="5730142"/>
            <a:ext cx="1682642" cy="1121761"/>
          </a:xfrm>
          <a:prstGeom prst="rect">
            <a:avLst/>
          </a:prstGeom>
        </p:spPr>
      </p:pic>
      <p:sp>
        <p:nvSpPr>
          <p:cNvPr id="4" name="TextBox 3">
            <a:extLst>
              <a:ext uri="{FF2B5EF4-FFF2-40B4-BE49-F238E27FC236}">
                <a16:creationId xmlns:a16="http://schemas.microsoft.com/office/drawing/2014/main" id="{2DD6D448-C93D-B6B0-0B62-BEB9CFCD3CBA}"/>
              </a:ext>
            </a:extLst>
          </p:cNvPr>
          <p:cNvSpPr txBox="1"/>
          <p:nvPr/>
        </p:nvSpPr>
        <p:spPr>
          <a:xfrm>
            <a:off x="780176" y="1221837"/>
            <a:ext cx="10620463" cy="4062651"/>
          </a:xfrm>
          <a:prstGeom prst="rect">
            <a:avLst/>
          </a:prstGeom>
          <a:noFill/>
        </p:spPr>
        <p:txBody>
          <a:bodyPr wrap="square" rtlCol="0">
            <a:spAutoFit/>
          </a:bodyPr>
          <a:lstStyle/>
          <a:p>
            <a:endParaRPr lang="en-GB" dirty="0">
              <a:solidFill>
                <a:schemeClr val="accent1">
                  <a:lumMod val="75000"/>
                </a:schemeClr>
              </a:solidFill>
            </a:endParaRPr>
          </a:p>
          <a:p>
            <a:pPr marL="742950" lvl="1" indent="-285750">
              <a:buFont typeface="Arial" panose="020B0604020202020204" pitchFamily="34" charset="0"/>
              <a:buChar char="•"/>
            </a:pPr>
            <a:r>
              <a:rPr lang="en-GB" sz="2000" dirty="0">
                <a:solidFill>
                  <a:schemeClr val="accent1">
                    <a:lumMod val="75000"/>
                  </a:schemeClr>
                </a:solidFill>
              </a:rPr>
              <a:t>Bespoke offer for children and families with additional and special educational needs. </a:t>
            </a:r>
          </a:p>
          <a:p>
            <a:pPr marL="742950" lvl="1" indent="-285750">
              <a:buFont typeface="Arial" panose="020B0604020202020204" pitchFamily="34" charset="0"/>
              <a:buChar char="•"/>
            </a:pPr>
            <a:r>
              <a:rPr lang="en-GB" sz="2000" dirty="0">
                <a:solidFill>
                  <a:schemeClr val="accent1">
                    <a:lumMod val="75000"/>
                  </a:schemeClr>
                </a:solidFill>
              </a:rPr>
              <a:t>MDEM Covid Recovery Grant by the Participation Team</a:t>
            </a:r>
          </a:p>
          <a:p>
            <a:pPr marL="742950" lvl="1" indent="-285750">
              <a:buFont typeface="Arial" panose="020B0604020202020204" pitchFamily="34" charset="0"/>
              <a:buChar char="•"/>
            </a:pPr>
            <a:r>
              <a:rPr lang="en-GB" sz="2000" dirty="0">
                <a:solidFill>
                  <a:schemeClr val="accent1">
                    <a:lumMod val="75000"/>
                  </a:schemeClr>
                </a:solidFill>
              </a:rPr>
              <a:t>Creative Learning Services and museum partnership</a:t>
            </a:r>
          </a:p>
          <a:p>
            <a:pPr marL="742950" lvl="1" indent="-285750">
              <a:buFont typeface="Arial" panose="020B0604020202020204" pitchFamily="34" charset="0"/>
              <a:buChar char="•"/>
            </a:pPr>
            <a:r>
              <a:rPr lang="en-GB" sz="2000" dirty="0">
                <a:solidFill>
                  <a:schemeClr val="accent1">
                    <a:lumMod val="75000"/>
                  </a:schemeClr>
                </a:solidFill>
              </a:rPr>
              <a:t>Monthly quiet opening - a safe and relaxed space for families, including:</a:t>
            </a:r>
          </a:p>
          <a:p>
            <a:pPr marL="1200150" lvl="2" indent="-285750">
              <a:buFont typeface="Arial" panose="020B0604020202020204" pitchFamily="34" charset="0"/>
              <a:buChar char="•"/>
            </a:pPr>
            <a:r>
              <a:rPr lang="en-GB" sz="2000" dirty="0">
                <a:solidFill>
                  <a:schemeClr val="accent1">
                    <a:lumMod val="75000"/>
                  </a:schemeClr>
                </a:solidFill>
              </a:rPr>
              <a:t>reduced sound levels, ear defenders and raised light levels</a:t>
            </a:r>
          </a:p>
          <a:p>
            <a:pPr marL="1200150" lvl="2" indent="-285750">
              <a:buFont typeface="Arial" panose="020B0604020202020204" pitchFamily="34" charset="0"/>
              <a:buChar char="•"/>
            </a:pPr>
            <a:r>
              <a:rPr lang="en-GB" sz="2000" dirty="0">
                <a:solidFill>
                  <a:schemeClr val="accent1">
                    <a:lumMod val="75000"/>
                  </a:schemeClr>
                </a:solidFill>
              </a:rPr>
              <a:t>fidget backpacks and a new quiet Chill Out Zone</a:t>
            </a:r>
          </a:p>
          <a:p>
            <a:pPr marL="1200150" lvl="2" indent="-285750">
              <a:buFont typeface="Arial" panose="020B0604020202020204" pitchFamily="34" charset="0"/>
              <a:buChar char="•"/>
            </a:pPr>
            <a:r>
              <a:rPr lang="en-GB" sz="2000" dirty="0">
                <a:solidFill>
                  <a:schemeClr val="accent1">
                    <a:lumMod val="75000"/>
                  </a:schemeClr>
                </a:solidFill>
              </a:rPr>
              <a:t>museum collections for handling and sensory resources</a:t>
            </a:r>
          </a:p>
          <a:p>
            <a:pPr marL="742950" lvl="1" indent="-285750">
              <a:buFont typeface="Arial" panose="020B0604020202020204" pitchFamily="34" charset="0"/>
              <a:buChar char="•"/>
            </a:pPr>
            <a:r>
              <a:rPr lang="en-GB" sz="2000" dirty="0">
                <a:solidFill>
                  <a:schemeClr val="accent1">
                    <a:lumMod val="75000"/>
                  </a:schemeClr>
                </a:solidFill>
              </a:rPr>
              <a:t>Staff training</a:t>
            </a:r>
          </a:p>
          <a:p>
            <a:endParaRPr lang="en-GB" sz="2000" b="1" dirty="0">
              <a:solidFill>
                <a:schemeClr val="accent1">
                  <a:lumMod val="75000"/>
                </a:schemeClr>
              </a:solidFill>
            </a:endParaRPr>
          </a:p>
          <a:p>
            <a:r>
              <a:rPr lang="en-GB" sz="2000" b="1" dirty="0">
                <a:solidFill>
                  <a:schemeClr val="accent1">
                    <a:lumMod val="75000"/>
                  </a:schemeClr>
                </a:solidFill>
              </a:rPr>
              <a:t>Together, we developed:</a:t>
            </a:r>
          </a:p>
          <a:p>
            <a:pPr marL="742950" lvl="1" indent="-285750">
              <a:buFont typeface="Arial" panose="020B0604020202020204" pitchFamily="34" charset="0"/>
              <a:buChar char="•"/>
            </a:pPr>
            <a:r>
              <a:rPr lang="en-GB" sz="2000" dirty="0">
                <a:solidFill>
                  <a:schemeClr val="accent1">
                    <a:lumMod val="75000"/>
                  </a:schemeClr>
                </a:solidFill>
              </a:rPr>
              <a:t>A social story in partnership with Loughborough Adult Learners Heritage Group</a:t>
            </a:r>
          </a:p>
          <a:p>
            <a:pPr marL="742950" lvl="1" indent="-285750">
              <a:buFont typeface="Arial" panose="020B0604020202020204" pitchFamily="34" charset="0"/>
              <a:buChar char="•"/>
            </a:pPr>
            <a:r>
              <a:rPr lang="en-GB" sz="2000" dirty="0">
                <a:solidFill>
                  <a:schemeClr val="accent1">
                    <a:lumMod val="75000"/>
                  </a:schemeClr>
                </a:solidFill>
              </a:rPr>
              <a:t>A sensory map of the museum </a:t>
            </a:r>
          </a:p>
        </p:txBody>
      </p:sp>
      <p:sp>
        <p:nvSpPr>
          <p:cNvPr id="10" name="TextBox 9">
            <a:extLst>
              <a:ext uri="{FF2B5EF4-FFF2-40B4-BE49-F238E27FC236}">
                <a16:creationId xmlns:a16="http://schemas.microsoft.com/office/drawing/2014/main" id="{C45ECB9F-2213-8070-7CEE-C090B52C05A3}"/>
              </a:ext>
            </a:extLst>
          </p:cNvPr>
          <p:cNvSpPr txBox="1"/>
          <p:nvPr/>
        </p:nvSpPr>
        <p:spPr>
          <a:xfrm>
            <a:off x="2718035" y="310393"/>
            <a:ext cx="6199464" cy="584775"/>
          </a:xfrm>
          <a:prstGeom prst="rect">
            <a:avLst/>
          </a:prstGeom>
          <a:noFill/>
        </p:spPr>
        <p:txBody>
          <a:bodyPr wrap="square" rtlCol="0">
            <a:spAutoFit/>
          </a:bodyPr>
          <a:lstStyle/>
          <a:p>
            <a:r>
              <a:rPr lang="en-GB" sz="3200" dirty="0">
                <a:solidFill>
                  <a:schemeClr val="accent1">
                    <a:lumMod val="75000"/>
                  </a:schemeClr>
                </a:solidFill>
              </a:rPr>
              <a:t>Safe and Well – Chilled Charnwood</a:t>
            </a:r>
          </a:p>
        </p:txBody>
      </p:sp>
    </p:spTree>
    <p:extLst>
      <p:ext uri="{BB962C8B-B14F-4D97-AF65-F5344CB8AC3E}">
        <p14:creationId xmlns:p14="http://schemas.microsoft.com/office/powerpoint/2010/main" val="381349859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3976</TotalTime>
  <Words>2052</Words>
  <Application>Microsoft Office PowerPoint</Application>
  <PresentationFormat>Widescreen</PresentationFormat>
  <Paragraphs>160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Sharples</dc:creator>
  <cp:lastModifiedBy>Philip Warren</cp:lastModifiedBy>
  <cp:revision>114</cp:revision>
  <dcterms:created xsi:type="dcterms:W3CDTF">2020-05-28T15:46:45Z</dcterms:created>
  <dcterms:modified xsi:type="dcterms:W3CDTF">2024-07-23T08:07:25Z</dcterms:modified>
</cp:coreProperties>
</file>