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8"/>
  </p:notesMasterIdLst>
  <p:handoutMasterIdLst>
    <p:handoutMasterId r:id="rId49"/>
  </p:handoutMasterIdLst>
  <p:sldIdLst>
    <p:sldId id="377" r:id="rId2"/>
    <p:sldId id="374" r:id="rId3"/>
    <p:sldId id="451" r:id="rId4"/>
    <p:sldId id="470" r:id="rId5"/>
    <p:sldId id="475" r:id="rId6"/>
    <p:sldId id="474" r:id="rId7"/>
    <p:sldId id="473" r:id="rId8"/>
    <p:sldId id="450" r:id="rId9"/>
    <p:sldId id="472" r:id="rId10"/>
    <p:sldId id="463" r:id="rId11"/>
    <p:sldId id="464" r:id="rId12"/>
    <p:sldId id="465" r:id="rId13"/>
    <p:sldId id="466" r:id="rId14"/>
    <p:sldId id="467" r:id="rId15"/>
    <p:sldId id="468" r:id="rId16"/>
    <p:sldId id="384" r:id="rId17"/>
    <p:sldId id="315" r:id="rId18"/>
    <p:sldId id="385" r:id="rId19"/>
    <p:sldId id="378" r:id="rId20"/>
    <p:sldId id="379" r:id="rId21"/>
    <p:sldId id="452" r:id="rId22"/>
    <p:sldId id="380" r:id="rId23"/>
    <p:sldId id="381" r:id="rId24"/>
    <p:sldId id="382" r:id="rId25"/>
    <p:sldId id="383" r:id="rId26"/>
    <p:sldId id="386" r:id="rId27"/>
    <p:sldId id="453" r:id="rId28"/>
    <p:sldId id="454" r:id="rId29"/>
    <p:sldId id="455" r:id="rId30"/>
    <p:sldId id="456" r:id="rId31"/>
    <p:sldId id="457" r:id="rId32"/>
    <p:sldId id="458" r:id="rId33"/>
    <p:sldId id="459" r:id="rId34"/>
    <p:sldId id="460" r:id="rId35"/>
    <p:sldId id="461" r:id="rId36"/>
    <p:sldId id="462" r:id="rId37"/>
    <p:sldId id="437" r:id="rId38"/>
    <p:sldId id="443" r:id="rId39"/>
    <p:sldId id="440" r:id="rId40"/>
    <p:sldId id="444" r:id="rId41"/>
    <p:sldId id="446" r:id="rId42"/>
    <p:sldId id="445" r:id="rId43"/>
    <p:sldId id="448" r:id="rId44"/>
    <p:sldId id="449" r:id="rId45"/>
    <p:sldId id="471" r:id="rId46"/>
    <p:sldId id="415"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manda" id="{E298A234-01F3-4EA9-95C7-F506046F1959}">
          <p14:sldIdLst>
            <p14:sldId id="377"/>
            <p14:sldId id="374"/>
            <p14:sldId id="451"/>
            <p14:sldId id="470"/>
            <p14:sldId id="475"/>
            <p14:sldId id="474"/>
            <p14:sldId id="473"/>
            <p14:sldId id="450"/>
            <p14:sldId id="472"/>
          </p14:sldIdLst>
        </p14:section>
        <p14:section name="Nicola" id="{E501CE54-F149-4EF3-B62C-E9ECDC27E857}">
          <p14:sldIdLst>
            <p14:sldId id="463"/>
            <p14:sldId id="464"/>
            <p14:sldId id="465"/>
            <p14:sldId id="466"/>
            <p14:sldId id="467"/>
            <p14:sldId id="468"/>
            <p14:sldId id="384"/>
          </p14:sldIdLst>
        </p14:section>
        <p14:section name="Helen" id="{1CA1711E-25EB-4B8B-9705-7C0A6811F9FF}">
          <p14:sldIdLst>
            <p14:sldId id="315"/>
            <p14:sldId id="385"/>
            <p14:sldId id="378"/>
            <p14:sldId id="379"/>
            <p14:sldId id="452"/>
            <p14:sldId id="380"/>
            <p14:sldId id="381"/>
            <p14:sldId id="382"/>
            <p14:sldId id="383"/>
            <p14:sldId id="386"/>
          </p14:sldIdLst>
        </p14:section>
        <p14:section name="Esther" id="{C2266A95-2F73-4995-9541-C663ADCC2604}">
          <p14:sldIdLst>
            <p14:sldId id="453"/>
            <p14:sldId id="454"/>
            <p14:sldId id="455"/>
            <p14:sldId id="456"/>
            <p14:sldId id="457"/>
            <p14:sldId id="458"/>
            <p14:sldId id="459"/>
            <p14:sldId id="460"/>
            <p14:sldId id="461"/>
            <p14:sldId id="462"/>
          </p14:sldIdLst>
        </p14:section>
        <p14:section name="Pippa" id="{1692684A-0D74-4C1B-B896-4167640CBB0A}">
          <p14:sldIdLst>
            <p14:sldId id="437"/>
            <p14:sldId id="443"/>
            <p14:sldId id="440"/>
            <p14:sldId id="444"/>
            <p14:sldId id="446"/>
            <p14:sldId id="445"/>
            <p14:sldId id="448"/>
            <p14:sldId id="449"/>
          </p14:sldIdLst>
        </p14:section>
        <p14:section name="Final slides" id="{44E1EB76-9E0B-43C2-A918-F1C35C5BA578}">
          <p14:sldIdLst>
            <p14:sldId id="471"/>
            <p14:sldId id="41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19ED6"/>
    <a:srgbClr val="4D9FD8"/>
    <a:srgbClr val="1062A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137" autoAdjust="0"/>
    <p:restoredTop sz="77635" autoAdjust="0"/>
  </p:normalViewPr>
  <p:slideViewPr>
    <p:cSldViewPr snapToGrid="0">
      <p:cViewPr varScale="1">
        <p:scale>
          <a:sx n="48" d="100"/>
          <a:sy n="48" d="100"/>
        </p:scale>
        <p:origin x="1280" y="28"/>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51" d="100"/>
          <a:sy n="51" d="100"/>
        </p:scale>
        <p:origin x="2692" y="2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s>
</file>

<file path=ppt/diagrams/_rels/data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svg"/><Relationship Id="rId1" Type="http://schemas.openxmlformats.org/officeDocument/2006/relationships/image" Target="../media/image94.png"/><Relationship Id="rId6" Type="http://schemas.openxmlformats.org/officeDocument/2006/relationships/image" Target="../media/image99.svg"/><Relationship Id="rId5" Type="http://schemas.openxmlformats.org/officeDocument/2006/relationships/image" Target="../media/image98.png"/><Relationship Id="rId4" Type="http://schemas.openxmlformats.org/officeDocument/2006/relationships/image" Target="../media/image97.svg"/></Relationships>
</file>

<file path=ppt/diagrams/_rels/drawing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svg"/><Relationship Id="rId1" Type="http://schemas.openxmlformats.org/officeDocument/2006/relationships/image" Target="../media/image94.png"/><Relationship Id="rId6" Type="http://schemas.openxmlformats.org/officeDocument/2006/relationships/image" Target="../media/image99.svg"/><Relationship Id="rId5" Type="http://schemas.openxmlformats.org/officeDocument/2006/relationships/image" Target="../media/image98.png"/><Relationship Id="rId4" Type="http://schemas.openxmlformats.org/officeDocument/2006/relationships/image" Target="../media/image97.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87F0CBC-49A2-47C2-91BF-8292E9D96E4E}" type="doc">
      <dgm:prSet loTypeId="urn:microsoft.com/office/officeart/2005/8/layout/process5" loCatId="process" qsTypeId="urn:microsoft.com/office/officeart/2005/8/quickstyle/simple1" qsCatId="simple" csTypeId="urn:microsoft.com/office/officeart/2005/8/colors/accent1_2" csCatId="accent1"/>
      <dgm:spPr/>
      <dgm:t>
        <a:bodyPr/>
        <a:lstStyle/>
        <a:p>
          <a:endParaRPr lang="en-US"/>
        </a:p>
      </dgm:t>
    </dgm:pt>
    <dgm:pt modelId="{C94F01FB-DA5E-41E2-8299-D208BA56B180}">
      <dgm:prSet/>
      <dgm:spPr/>
      <dgm:t>
        <a:bodyPr/>
        <a:lstStyle/>
        <a:p>
          <a:pPr algn="ctr"/>
          <a:r>
            <a:rPr lang="en-GB" dirty="0"/>
            <a:t>We Are Harborough </a:t>
          </a:r>
          <a:endParaRPr lang="en-US" dirty="0"/>
        </a:p>
      </dgm:t>
    </dgm:pt>
    <dgm:pt modelId="{C5C01A8F-F1C7-42EB-9B45-05D80F3A47B2}" type="parTrans" cxnId="{DD6662D3-5BFA-4C37-9755-C4D5E7DCD760}">
      <dgm:prSet/>
      <dgm:spPr/>
      <dgm:t>
        <a:bodyPr/>
        <a:lstStyle/>
        <a:p>
          <a:pPr algn="ctr"/>
          <a:endParaRPr lang="en-US"/>
        </a:p>
      </dgm:t>
    </dgm:pt>
    <dgm:pt modelId="{8E4512CB-2C0A-4304-8D39-F1E9B1C630DD}" type="sibTrans" cxnId="{DD6662D3-5BFA-4C37-9755-C4D5E7DCD760}">
      <dgm:prSet/>
      <dgm:spPr/>
      <dgm:t>
        <a:bodyPr/>
        <a:lstStyle/>
        <a:p>
          <a:pPr algn="ctr"/>
          <a:endParaRPr lang="en-US" dirty="0"/>
        </a:p>
      </dgm:t>
    </dgm:pt>
    <dgm:pt modelId="{97C0928C-2AEB-45EE-AF18-035E0479200A}">
      <dgm:prSet/>
      <dgm:spPr/>
      <dgm:t>
        <a:bodyPr/>
        <a:lstStyle/>
        <a:p>
          <a:pPr algn="ctr"/>
          <a:r>
            <a:rPr lang="en-GB" dirty="0"/>
            <a:t>We Are Our Home </a:t>
          </a:r>
          <a:endParaRPr lang="en-US" dirty="0"/>
        </a:p>
      </dgm:t>
    </dgm:pt>
    <dgm:pt modelId="{E313DA92-3C54-43E6-9364-5896B62C4AE5}" type="parTrans" cxnId="{E62F634F-288D-42C6-8FFB-DAE82329032B}">
      <dgm:prSet/>
      <dgm:spPr/>
      <dgm:t>
        <a:bodyPr/>
        <a:lstStyle/>
        <a:p>
          <a:pPr algn="ctr"/>
          <a:endParaRPr lang="en-US"/>
        </a:p>
      </dgm:t>
    </dgm:pt>
    <dgm:pt modelId="{64A53346-0F0F-4476-BD0C-1E73E1C7D3DF}" type="sibTrans" cxnId="{E62F634F-288D-42C6-8FFB-DAE82329032B}">
      <dgm:prSet/>
      <dgm:spPr/>
      <dgm:t>
        <a:bodyPr/>
        <a:lstStyle/>
        <a:p>
          <a:pPr algn="ctr"/>
          <a:endParaRPr lang="en-US" dirty="0"/>
        </a:p>
      </dgm:t>
    </dgm:pt>
    <dgm:pt modelId="{31FD1298-C8A9-439D-AA8E-C177A7CD19CC}">
      <dgm:prSet/>
      <dgm:spPr/>
      <dgm:t>
        <a:bodyPr/>
        <a:lstStyle/>
        <a:p>
          <a:pPr algn="ctr"/>
          <a:r>
            <a:rPr lang="en-GB" dirty="0"/>
            <a:t>Harborough at Work </a:t>
          </a:r>
          <a:endParaRPr lang="en-US" dirty="0"/>
        </a:p>
      </dgm:t>
    </dgm:pt>
    <dgm:pt modelId="{95B9212B-3F2C-4337-AA4A-A98B12B197EE}" type="parTrans" cxnId="{413F04A8-328A-4DEF-8756-0EE468A4E3EF}">
      <dgm:prSet/>
      <dgm:spPr/>
      <dgm:t>
        <a:bodyPr/>
        <a:lstStyle/>
        <a:p>
          <a:pPr algn="ctr"/>
          <a:endParaRPr lang="en-US"/>
        </a:p>
      </dgm:t>
    </dgm:pt>
    <dgm:pt modelId="{C4E8FAA1-FEBD-432F-BC97-45E890809E58}" type="sibTrans" cxnId="{413F04A8-328A-4DEF-8756-0EE468A4E3EF}">
      <dgm:prSet/>
      <dgm:spPr/>
      <dgm:t>
        <a:bodyPr/>
        <a:lstStyle/>
        <a:p>
          <a:pPr algn="ctr"/>
          <a:endParaRPr lang="en-US"/>
        </a:p>
      </dgm:t>
    </dgm:pt>
    <dgm:pt modelId="{3199DB08-58AE-433B-9A3B-E580DB58A9B1}">
      <dgm:prSet/>
      <dgm:spPr/>
      <dgm:t>
        <a:bodyPr/>
        <a:lstStyle/>
        <a:p>
          <a:pPr algn="ctr"/>
          <a:r>
            <a:rPr lang="en-GB" dirty="0"/>
            <a:t>Home is Where We Are </a:t>
          </a:r>
          <a:endParaRPr lang="en-US" dirty="0"/>
        </a:p>
      </dgm:t>
    </dgm:pt>
    <dgm:pt modelId="{11CF1256-0F93-480D-BE38-07E6D8FDE91C}" type="sibTrans" cxnId="{7DBC517C-A592-4944-9BB6-AC5AE10302E5}">
      <dgm:prSet/>
      <dgm:spPr/>
      <dgm:t>
        <a:bodyPr/>
        <a:lstStyle/>
        <a:p>
          <a:pPr algn="ctr"/>
          <a:endParaRPr lang="en-US" dirty="0"/>
        </a:p>
      </dgm:t>
    </dgm:pt>
    <dgm:pt modelId="{FE9C2BFF-A2B7-40DF-B978-0262C51CBA15}" type="parTrans" cxnId="{7DBC517C-A592-4944-9BB6-AC5AE10302E5}">
      <dgm:prSet/>
      <dgm:spPr/>
      <dgm:t>
        <a:bodyPr/>
        <a:lstStyle/>
        <a:p>
          <a:pPr algn="ctr"/>
          <a:endParaRPr lang="en-US"/>
        </a:p>
      </dgm:t>
    </dgm:pt>
    <dgm:pt modelId="{02DA8051-AC97-4673-A5E5-E15D2DBCC61A}" type="pres">
      <dgm:prSet presAssocID="{187F0CBC-49A2-47C2-91BF-8292E9D96E4E}" presName="diagram" presStyleCnt="0">
        <dgm:presLayoutVars>
          <dgm:dir/>
          <dgm:resizeHandles val="exact"/>
        </dgm:presLayoutVars>
      </dgm:prSet>
      <dgm:spPr/>
    </dgm:pt>
    <dgm:pt modelId="{9AE1F3D3-546F-42B0-866A-8485E4FC4AFC}" type="pres">
      <dgm:prSet presAssocID="{3199DB08-58AE-433B-9A3B-E580DB58A9B1}" presName="node" presStyleLbl="node1" presStyleIdx="0" presStyleCnt="4">
        <dgm:presLayoutVars>
          <dgm:bulletEnabled val="1"/>
        </dgm:presLayoutVars>
      </dgm:prSet>
      <dgm:spPr/>
    </dgm:pt>
    <dgm:pt modelId="{A459A5C6-9686-4E6F-8E79-9A68B4D6081E}" type="pres">
      <dgm:prSet presAssocID="{11CF1256-0F93-480D-BE38-07E6D8FDE91C}" presName="sibTrans" presStyleLbl="sibTrans2D1" presStyleIdx="0" presStyleCnt="3"/>
      <dgm:spPr/>
    </dgm:pt>
    <dgm:pt modelId="{50C645C2-BBA4-49EA-9D59-46720800BE0F}" type="pres">
      <dgm:prSet presAssocID="{11CF1256-0F93-480D-BE38-07E6D8FDE91C}" presName="connectorText" presStyleLbl="sibTrans2D1" presStyleIdx="0" presStyleCnt="3"/>
      <dgm:spPr/>
    </dgm:pt>
    <dgm:pt modelId="{45FCB39A-2C4A-4B4A-B12A-660D22C88406}" type="pres">
      <dgm:prSet presAssocID="{C94F01FB-DA5E-41E2-8299-D208BA56B180}" presName="node" presStyleLbl="node1" presStyleIdx="1" presStyleCnt="4">
        <dgm:presLayoutVars>
          <dgm:bulletEnabled val="1"/>
        </dgm:presLayoutVars>
      </dgm:prSet>
      <dgm:spPr/>
    </dgm:pt>
    <dgm:pt modelId="{AE153E34-98D9-4FAD-ABFD-15EA87BFA294}" type="pres">
      <dgm:prSet presAssocID="{8E4512CB-2C0A-4304-8D39-F1E9B1C630DD}" presName="sibTrans" presStyleLbl="sibTrans2D1" presStyleIdx="1" presStyleCnt="3"/>
      <dgm:spPr/>
    </dgm:pt>
    <dgm:pt modelId="{10BF6DF8-CDC9-4DDD-98C2-25DC2F6AD46D}" type="pres">
      <dgm:prSet presAssocID="{8E4512CB-2C0A-4304-8D39-F1E9B1C630DD}" presName="connectorText" presStyleLbl="sibTrans2D1" presStyleIdx="1" presStyleCnt="3"/>
      <dgm:spPr/>
    </dgm:pt>
    <dgm:pt modelId="{88773689-0FAA-461B-87F1-1518D4C622C1}" type="pres">
      <dgm:prSet presAssocID="{97C0928C-2AEB-45EE-AF18-035E0479200A}" presName="node" presStyleLbl="node1" presStyleIdx="2" presStyleCnt="4">
        <dgm:presLayoutVars>
          <dgm:bulletEnabled val="1"/>
        </dgm:presLayoutVars>
      </dgm:prSet>
      <dgm:spPr/>
    </dgm:pt>
    <dgm:pt modelId="{17FEEC6A-EF0A-479C-B192-BD776106F9D1}" type="pres">
      <dgm:prSet presAssocID="{64A53346-0F0F-4476-BD0C-1E73E1C7D3DF}" presName="sibTrans" presStyleLbl="sibTrans2D1" presStyleIdx="2" presStyleCnt="3"/>
      <dgm:spPr/>
    </dgm:pt>
    <dgm:pt modelId="{A08F2F78-B19C-4E04-92C9-D3C1CD56FBA8}" type="pres">
      <dgm:prSet presAssocID="{64A53346-0F0F-4476-BD0C-1E73E1C7D3DF}" presName="connectorText" presStyleLbl="sibTrans2D1" presStyleIdx="2" presStyleCnt="3"/>
      <dgm:spPr/>
    </dgm:pt>
    <dgm:pt modelId="{8E02274F-DB9D-4612-AD9F-C7FDA22D57ED}" type="pres">
      <dgm:prSet presAssocID="{31FD1298-C8A9-439D-AA8E-C177A7CD19CC}" presName="node" presStyleLbl="node1" presStyleIdx="3" presStyleCnt="4" custLinFactNeighborY="0">
        <dgm:presLayoutVars>
          <dgm:bulletEnabled val="1"/>
        </dgm:presLayoutVars>
      </dgm:prSet>
      <dgm:spPr/>
    </dgm:pt>
  </dgm:ptLst>
  <dgm:cxnLst>
    <dgm:cxn modelId="{D1F8DC08-9270-4087-9012-51DAAE0B8326}" type="presOf" srcId="{8E4512CB-2C0A-4304-8D39-F1E9B1C630DD}" destId="{AE153E34-98D9-4FAD-ABFD-15EA87BFA294}" srcOrd="0" destOrd="0" presId="urn:microsoft.com/office/officeart/2005/8/layout/process5"/>
    <dgm:cxn modelId="{F29ADC12-A064-4768-8F3A-13A812F37220}" type="presOf" srcId="{C94F01FB-DA5E-41E2-8299-D208BA56B180}" destId="{45FCB39A-2C4A-4B4A-B12A-660D22C88406}" srcOrd="0" destOrd="0" presId="urn:microsoft.com/office/officeart/2005/8/layout/process5"/>
    <dgm:cxn modelId="{FF16261C-DB9E-476E-9EB9-9CC9C5885BFE}" type="presOf" srcId="{187F0CBC-49A2-47C2-91BF-8292E9D96E4E}" destId="{02DA8051-AC97-4673-A5E5-E15D2DBCC61A}" srcOrd="0" destOrd="0" presId="urn:microsoft.com/office/officeart/2005/8/layout/process5"/>
    <dgm:cxn modelId="{B624F15E-2BD8-4505-8BD3-698C2F1462E1}" type="presOf" srcId="{3199DB08-58AE-433B-9A3B-E580DB58A9B1}" destId="{9AE1F3D3-546F-42B0-866A-8485E4FC4AFC}" srcOrd="0" destOrd="0" presId="urn:microsoft.com/office/officeart/2005/8/layout/process5"/>
    <dgm:cxn modelId="{941EDC43-1FD3-4FBE-A1B1-27AF633A866A}" type="presOf" srcId="{11CF1256-0F93-480D-BE38-07E6D8FDE91C}" destId="{50C645C2-BBA4-49EA-9D59-46720800BE0F}" srcOrd="1" destOrd="0" presId="urn:microsoft.com/office/officeart/2005/8/layout/process5"/>
    <dgm:cxn modelId="{E8914B46-1397-425A-847F-FEA365B2933C}" type="presOf" srcId="{64A53346-0F0F-4476-BD0C-1E73E1C7D3DF}" destId="{A08F2F78-B19C-4E04-92C9-D3C1CD56FBA8}" srcOrd="1" destOrd="0" presId="urn:microsoft.com/office/officeart/2005/8/layout/process5"/>
    <dgm:cxn modelId="{E62F634F-288D-42C6-8FFB-DAE82329032B}" srcId="{187F0CBC-49A2-47C2-91BF-8292E9D96E4E}" destId="{97C0928C-2AEB-45EE-AF18-035E0479200A}" srcOrd="2" destOrd="0" parTransId="{E313DA92-3C54-43E6-9364-5896B62C4AE5}" sibTransId="{64A53346-0F0F-4476-BD0C-1E73E1C7D3DF}"/>
    <dgm:cxn modelId="{BE09D956-1525-472E-805D-E5753EBE1CC2}" type="presOf" srcId="{31FD1298-C8A9-439D-AA8E-C177A7CD19CC}" destId="{8E02274F-DB9D-4612-AD9F-C7FDA22D57ED}" srcOrd="0" destOrd="0" presId="urn:microsoft.com/office/officeart/2005/8/layout/process5"/>
    <dgm:cxn modelId="{7DBC517C-A592-4944-9BB6-AC5AE10302E5}" srcId="{187F0CBC-49A2-47C2-91BF-8292E9D96E4E}" destId="{3199DB08-58AE-433B-9A3B-E580DB58A9B1}" srcOrd="0" destOrd="0" parTransId="{FE9C2BFF-A2B7-40DF-B978-0262C51CBA15}" sibTransId="{11CF1256-0F93-480D-BE38-07E6D8FDE91C}"/>
    <dgm:cxn modelId="{C5CF128F-9AC2-4B3F-BC35-0739D690B8D0}" type="presOf" srcId="{8E4512CB-2C0A-4304-8D39-F1E9B1C630DD}" destId="{10BF6DF8-CDC9-4DDD-98C2-25DC2F6AD46D}" srcOrd="1" destOrd="0" presId="urn:microsoft.com/office/officeart/2005/8/layout/process5"/>
    <dgm:cxn modelId="{90B02F99-F746-427D-A585-D21C9853C9B0}" type="presOf" srcId="{97C0928C-2AEB-45EE-AF18-035E0479200A}" destId="{88773689-0FAA-461B-87F1-1518D4C622C1}" srcOrd="0" destOrd="0" presId="urn:microsoft.com/office/officeart/2005/8/layout/process5"/>
    <dgm:cxn modelId="{413F04A8-328A-4DEF-8756-0EE468A4E3EF}" srcId="{187F0CBC-49A2-47C2-91BF-8292E9D96E4E}" destId="{31FD1298-C8A9-439D-AA8E-C177A7CD19CC}" srcOrd="3" destOrd="0" parTransId="{95B9212B-3F2C-4337-AA4A-A98B12B197EE}" sibTransId="{C4E8FAA1-FEBD-432F-BC97-45E890809E58}"/>
    <dgm:cxn modelId="{DF7DD6AF-737D-4B6A-BE18-1E8BBDFEE12A}" type="presOf" srcId="{11CF1256-0F93-480D-BE38-07E6D8FDE91C}" destId="{A459A5C6-9686-4E6F-8E79-9A68B4D6081E}" srcOrd="0" destOrd="0" presId="urn:microsoft.com/office/officeart/2005/8/layout/process5"/>
    <dgm:cxn modelId="{D848C2C8-110F-429C-AE1D-5280F10680AC}" type="presOf" srcId="{64A53346-0F0F-4476-BD0C-1E73E1C7D3DF}" destId="{17FEEC6A-EF0A-479C-B192-BD776106F9D1}" srcOrd="0" destOrd="0" presId="urn:microsoft.com/office/officeart/2005/8/layout/process5"/>
    <dgm:cxn modelId="{DD6662D3-5BFA-4C37-9755-C4D5E7DCD760}" srcId="{187F0CBC-49A2-47C2-91BF-8292E9D96E4E}" destId="{C94F01FB-DA5E-41E2-8299-D208BA56B180}" srcOrd="1" destOrd="0" parTransId="{C5C01A8F-F1C7-42EB-9B45-05D80F3A47B2}" sibTransId="{8E4512CB-2C0A-4304-8D39-F1E9B1C630DD}"/>
    <dgm:cxn modelId="{1ABAB0BA-3C4D-42CB-ACC4-BF1D4E153956}" type="presParOf" srcId="{02DA8051-AC97-4673-A5E5-E15D2DBCC61A}" destId="{9AE1F3D3-546F-42B0-866A-8485E4FC4AFC}" srcOrd="0" destOrd="0" presId="urn:microsoft.com/office/officeart/2005/8/layout/process5"/>
    <dgm:cxn modelId="{6A77CA0E-335D-4C86-95DD-7F0EABDFB69F}" type="presParOf" srcId="{02DA8051-AC97-4673-A5E5-E15D2DBCC61A}" destId="{A459A5C6-9686-4E6F-8E79-9A68B4D6081E}" srcOrd="1" destOrd="0" presId="urn:microsoft.com/office/officeart/2005/8/layout/process5"/>
    <dgm:cxn modelId="{22B7646E-17DD-4CE2-B2DF-F01D3ED6286A}" type="presParOf" srcId="{A459A5C6-9686-4E6F-8E79-9A68B4D6081E}" destId="{50C645C2-BBA4-49EA-9D59-46720800BE0F}" srcOrd="0" destOrd="0" presId="urn:microsoft.com/office/officeart/2005/8/layout/process5"/>
    <dgm:cxn modelId="{137A3287-813F-4308-9C82-8E769018E23D}" type="presParOf" srcId="{02DA8051-AC97-4673-A5E5-E15D2DBCC61A}" destId="{45FCB39A-2C4A-4B4A-B12A-660D22C88406}" srcOrd="2" destOrd="0" presId="urn:microsoft.com/office/officeart/2005/8/layout/process5"/>
    <dgm:cxn modelId="{AFCA2625-4F39-41FF-AF47-FD8726BC3409}" type="presParOf" srcId="{02DA8051-AC97-4673-A5E5-E15D2DBCC61A}" destId="{AE153E34-98D9-4FAD-ABFD-15EA87BFA294}" srcOrd="3" destOrd="0" presId="urn:microsoft.com/office/officeart/2005/8/layout/process5"/>
    <dgm:cxn modelId="{ED5589E9-8944-4876-847C-791F5BEFDFF4}" type="presParOf" srcId="{AE153E34-98D9-4FAD-ABFD-15EA87BFA294}" destId="{10BF6DF8-CDC9-4DDD-98C2-25DC2F6AD46D}" srcOrd="0" destOrd="0" presId="urn:microsoft.com/office/officeart/2005/8/layout/process5"/>
    <dgm:cxn modelId="{0D609CCF-F6B4-4394-919C-51568ED0FAFC}" type="presParOf" srcId="{02DA8051-AC97-4673-A5E5-E15D2DBCC61A}" destId="{88773689-0FAA-461B-87F1-1518D4C622C1}" srcOrd="4" destOrd="0" presId="urn:microsoft.com/office/officeart/2005/8/layout/process5"/>
    <dgm:cxn modelId="{325853DF-C1B3-4C29-902E-E082E9536B59}" type="presParOf" srcId="{02DA8051-AC97-4673-A5E5-E15D2DBCC61A}" destId="{17FEEC6A-EF0A-479C-B192-BD776106F9D1}" srcOrd="5" destOrd="0" presId="urn:microsoft.com/office/officeart/2005/8/layout/process5"/>
    <dgm:cxn modelId="{516D3F09-55E5-42F2-963C-8201B3130D11}" type="presParOf" srcId="{17FEEC6A-EF0A-479C-B192-BD776106F9D1}" destId="{A08F2F78-B19C-4E04-92C9-D3C1CD56FBA8}" srcOrd="0" destOrd="0" presId="urn:microsoft.com/office/officeart/2005/8/layout/process5"/>
    <dgm:cxn modelId="{9C4D0C84-2881-4B6B-B249-A7C5FE71E0FD}" type="presParOf" srcId="{02DA8051-AC97-4673-A5E5-E15D2DBCC61A}" destId="{8E02274F-DB9D-4612-AD9F-C7FDA22D57ED}" srcOrd="6"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C0D3879-CAEA-4096-8640-6C0A8EC6E25B}" type="doc">
      <dgm:prSet loTypeId="urn:microsoft.com/office/officeart/2018/2/layout/IconCircleList" loCatId="icon" qsTypeId="urn:microsoft.com/office/officeart/2005/8/quickstyle/simple1" qsCatId="simple" csTypeId="urn:microsoft.com/office/officeart/2018/5/colors/Iconchunking_neutralbg_colorful5" csCatId="colorful" phldr="1"/>
      <dgm:spPr/>
      <dgm:t>
        <a:bodyPr/>
        <a:lstStyle/>
        <a:p>
          <a:endParaRPr lang="en-US"/>
        </a:p>
      </dgm:t>
    </dgm:pt>
    <dgm:pt modelId="{0902AB56-CFCB-4AD4-9594-E3A4AC612904}">
      <dgm:prSet/>
      <dgm:spPr/>
      <dgm:t>
        <a:bodyPr/>
        <a:lstStyle/>
        <a:p>
          <a:pPr>
            <a:lnSpc>
              <a:spcPct val="100000"/>
            </a:lnSpc>
          </a:pPr>
          <a:r>
            <a:rPr lang="en-GB" dirty="0"/>
            <a:t>84% say makes them feel more part of community</a:t>
          </a:r>
          <a:endParaRPr lang="en-US" dirty="0"/>
        </a:p>
      </dgm:t>
    </dgm:pt>
    <dgm:pt modelId="{8DB61700-14FA-4D04-8C10-813B366CC838}" type="parTrans" cxnId="{EA10BF3C-6F37-4305-B72C-21B113663935}">
      <dgm:prSet/>
      <dgm:spPr/>
      <dgm:t>
        <a:bodyPr/>
        <a:lstStyle/>
        <a:p>
          <a:endParaRPr lang="en-US"/>
        </a:p>
      </dgm:t>
    </dgm:pt>
    <dgm:pt modelId="{080E7B86-3BD5-4724-96FF-02ADCC88BCBA}" type="sibTrans" cxnId="{EA10BF3C-6F37-4305-B72C-21B113663935}">
      <dgm:prSet/>
      <dgm:spPr/>
      <dgm:t>
        <a:bodyPr/>
        <a:lstStyle/>
        <a:p>
          <a:pPr>
            <a:lnSpc>
              <a:spcPct val="100000"/>
            </a:lnSpc>
          </a:pPr>
          <a:endParaRPr lang="en-US"/>
        </a:p>
      </dgm:t>
    </dgm:pt>
    <dgm:pt modelId="{B5DC479A-A665-430D-A9EC-C60EA0525B37}">
      <dgm:prSet/>
      <dgm:spPr/>
      <dgm:t>
        <a:bodyPr/>
        <a:lstStyle/>
        <a:p>
          <a:pPr>
            <a:lnSpc>
              <a:spcPct val="100000"/>
            </a:lnSpc>
          </a:pPr>
          <a:r>
            <a:rPr lang="en-GB" dirty="0"/>
            <a:t>82% feel more connected to the venue</a:t>
          </a:r>
          <a:endParaRPr lang="en-US" dirty="0"/>
        </a:p>
      </dgm:t>
    </dgm:pt>
    <dgm:pt modelId="{A7F24865-E734-4C21-A04F-7CB8A381DADB}" type="parTrans" cxnId="{DBEEF03E-D0C0-429E-9B51-7634F3104BF7}">
      <dgm:prSet/>
      <dgm:spPr/>
      <dgm:t>
        <a:bodyPr/>
        <a:lstStyle/>
        <a:p>
          <a:endParaRPr lang="en-US"/>
        </a:p>
      </dgm:t>
    </dgm:pt>
    <dgm:pt modelId="{8A548188-C870-47CB-B712-844D0A623A35}" type="sibTrans" cxnId="{DBEEF03E-D0C0-429E-9B51-7634F3104BF7}">
      <dgm:prSet/>
      <dgm:spPr/>
      <dgm:t>
        <a:bodyPr/>
        <a:lstStyle/>
        <a:p>
          <a:pPr>
            <a:lnSpc>
              <a:spcPct val="100000"/>
            </a:lnSpc>
          </a:pPr>
          <a:endParaRPr lang="en-US"/>
        </a:p>
      </dgm:t>
    </dgm:pt>
    <dgm:pt modelId="{F78AAA96-3606-4373-B022-B1B4C85E4F56}">
      <dgm:prSet/>
      <dgm:spPr/>
      <dgm:t>
        <a:bodyPr/>
        <a:lstStyle/>
        <a:p>
          <a:pPr>
            <a:lnSpc>
              <a:spcPct val="100000"/>
            </a:lnSpc>
          </a:pPr>
          <a:r>
            <a:rPr lang="en-GB" dirty="0"/>
            <a:t>86%  feel more connected to others </a:t>
          </a:r>
          <a:endParaRPr lang="en-US" dirty="0"/>
        </a:p>
      </dgm:t>
    </dgm:pt>
    <dgm:pt modelId="{7D65556D-BC86-47AE-85B4-8A39A7C1B4BC}" type="parTrans" cxnId="{75E3F10A-4BB5-471F-BA0F-B03BF8AE0722}">
      <dgm:prSet/>
      <dgm:spPr/>
      <dgm:t>
        <a:bodyPr/>
        <a:lstStyle/>
        <a:p>
          <a:endParaRPr lang="en-US"/>
        </a:p>
      </dgm:t>
    </dgm:pt>
    <dgm:pt modelId="{4E994C4C-1F14-4608-B34E-A921493642B9}" type="sibTrans" cxnId="{75E3F10A-4BB5-471F-BA0F-B03BF8AE0722}">
      <dgm:prSet/>
      <dgm:spPr/>
      <dgm:t>
        <a:bodyPr/>
        <a:lstStyle/>
        <a:p>
          <a:endParaRPr lang="en-US"/>
        </a:p>
      </dgm:t>
    </dgm:pt>
    <dgm:pt modelId="{6C613281-E271-47D1-A61D-0813AB654701}" type="pres">
      <dgm:prSet presAssocID="{0C0D3879-CAEA-4096-8640-6C0A8EC6E25B}" presName="root" presStyleCnt="0">
        <dgm:presLayoutVars>
          <dgm:dir/>
          <dgm:resizeHandles val="exact"/>
        </dgm:presLayoutVars>
      </dgm:prSet>
      <dgm:spPr/>
    </dgm:pt>
    <dgm:pt modelId="{34929A98-7FD6-4C9B-A0D5-1C287BB52E8F}" type="pres">
      <dgm:prSet presAssocID="{0C0D3879-CAEA-4096-8640-6C0A8EC6E25B}" presName="container" presStyleCnt="0">
        <dgm:presLayoutVars>
          <dgm:dir/>
          <dgm:resizeHandles val="exact"/>
        </dgm:presLayoutVars>
      </dgm:prSet>
      <dgm:spPr/>
    </dgm:pt>
    <dgm:pt modelId="{03FC3912-856E-4026-ABC0-AB13312E627E}" type="pres">
      <dgm:prSet presAssocID="{0902AB56-CFCB-4AD4-9594-E3A4AC612904}" presName="compNode" presStyleCnt="0"/>
      <dgm:spPr/>
    </dgm:pt>
    <dgm:pt modelId="{45F6C196-33C0-4FFF-8436-A3BD2ADA6971}" type="pres">
      <dgm:prSet presAssocID="{0902AB56-CFCB-4AD4-9594-E3A4AC612904}" presName="iconBgRect" presStyleLbl="bgShp" presStyleIdx="0" presStyleCnt="3"/>
      <dgm:spPr/>
    </dgm:pt>
    <dgm:pt modelId="{E5573DF5-452A-4111-A73C-3D3DBD7C2ED3}" type="pres">
      <dgm:prSet presAssocID="{0902AB56-CFCB-4AD4-9594-E3A4AC612904}" presName="iconRect" presStyleLbl="node1" presStyleIdx="0" presStyleCnt="3"/>
      <dgm:spPr>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Group"/>
        </a:ext>
      </dgm:extLst>
    </dgm:pt>
    <dgm:pt modelId="{14222DA0-5508-4D9A-A653-048EE9A6B4DA}" type="pres">
      <dgm:prSet presAssocID="{0902AB56-CFCB-4AD4-9594-E3A4AC612904}" presName="spaceRect" presStyleCnt="0"/>
      <dgm:spPr/>
    </dgm:pt>
    <dgm:pt modelId="{F00F7495-923C-4B29-93CE-05E09CBE02D6}" type="pres">
      <dgm:prSet presAssocID="{0902AB56-CFCB-4AD4-9594-E3A4AC612904}" presName="textRect" presStyleLbl="revTx" presStyleIdx="0" presStyleCnt="3">
        <dgm:presLayoutVars>
          <dgm:chMax val="1"/>
          <dgm:chPref val="1"/>
        </dgm:presLayoutVars>
      </dgm:prSet>
      <dgm:spPr/>
    </dgm:pt>
    <dgm:pt modelId="{21907DF9-2776-4E65-BA3E-D9D5B1D2F100}" type="pres">
      <dgm:prSet presAssocID="{080E7B86-3BD5-4724-96FF-02ADCC88BCBA}" presName="sibTrans" presStyleLbl="sibTrans2D1" presStyleIdx="0" presStyleCnt="0"/>
      <dgm:spPr/>
    </dgm:pt>
    <dgm:pt modelId="{1061B2B7-5965-4C62-B86A-D057D09C5039}" type="pres">
      <dgm:prSet presAssocID="{B5DC479A-A665-430D-A9EC-C60EA0525B37}" presName="compNode" presStyleCnt="0"/>
      <dgm:spPr/>
    </dgm:pt>
    <dgm:pt modelId="{7060F6C5-D4B6-45E7-82F5-C3C7E848D5B9}" type="pres">
      <dgm:prSet presAssocID="{B5DC479A-A665-430D-A9EC-C60EA0525B37}" presName="iconBgRect" presStyleLbl="bgShp" presStyleIdx="1" presStyleCnt="3"/>
      <dgm:spPr/>
    </dgm:pt>
    <dgm:pt modelId="{FBB0AB43-04FC-431A-AC58-A92B6B139CAF}" type="pres">
      <dgm:prSet presAssocID="{B5DC479A-A665-430D-A9EC-C60EA0525B37}" presName="iconRect" presStyleLbl="node1" presStyleIdx="1" presStyleCnt="3"/>
      <dgm:spPr>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arker"/>
        </a:ext>
      </dgm:extLst>
    </dgm:pt>
    <dgm:pt modelId="{400FBAD5-5430-47D2-9B80-841C5DA66ECD}" type="pres">
      <dgm:prSet presAssocID="{B5DC479A-A665-430D-A9EC-C60EA0525B37}" presName="spaceRect" presStyleCnt="0"/>
      <dgm:spPr/>
    </dgm:pt>
    <dgm:pt modelId="{4B13353C-E556-46F9-A235-CAB522A9A8DE}" type="pres">
      <dgm:prSet presAssocID="{B5DC479A-A665-430D-A9EC-C60EA0525B37}" presName="textRect" presStyleLbl="revTx" presStyleIdx="1" presStyleCnt="3">
        <dgm:presLayoutVars>
          <dgm:chMax val="1"/>
          <dgm:chPref val="1"/>
        </dgm:presLayoutVars>
      </dgm:prSet>
      <dgm:spPr/>
    </dgm:pt>
    <dgm:pt modelId="{32E79472-16F4-4AF9-B73A-B14FDCD6DC45}" type="pres">
      <dgm:prSet presAssocID="{8A548188-C870-47CB-B712-844D0A623A35}" presName="sibTrans" presStyleLbl="sibTrans2D1" presStyleIdx="0" presStyleCnt="0"/>
      <dgm:spPr/>
    </dgm:pt>
    <dgm:pt modelId="{55C8B68F-9B95-4B22-9367-9D37F63172A7}" type="pres">
      <dgm:prSet presAssocID="{F78AAA96-3606-4373-B022-B1B4C85E4F56}" presName="compNode" presStyleCnt="0"/>
      <dgm:spPr/>
    </dgm:pt>
    <dgm:pt modelId="{B54EB3BC-109F-46BF-A4BB-7C2AE2D8A32B}" type="pres">
      <dgm:prSet presAssocID="{F78AAA96-3606-4373-B022-B1B4C85E4F56}" presName="iconBgRect" presStyleLbl="bgShp" presStyleIdx="2" presStyleCnt="3"/>
      <dgm:spPr/>
    </dgm:pt>
    <dgm:pt modelId="{D1FAA213-11A1-488C-811D-E9B624E6FEF8}" type="pres">
      <dgm:prSet presAssocID="{F78AAA96-3606-4373-B022-B1B4C85E4F56}" presName="iconRect" presStyleLbl="node1" presStyleIdx="2" presStyleCnt="3"/>
      <dgm:spPr>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onnections"/>
        </a:ext>
      </dgm:extLst>
    </dgm:pt>
    <dgm:pt modelId="{7D2E2E61-429A-422A-8472-73EA0E330FF8}" type="pres">
      <dgm:prSet presAssocID="{F78AAA96-3606-4373-B022-B1B4C85E4F56}" presName="spaceRect" presStyleCnt="0"/>
      <dgm:spPr/>
    </dgm:pt>
    <dgm:pt modelId="{7A408E27-4BAE-41D5-B609-0E911481C7EE}" type="pres">
      <dgm:prSet presAssocID="{F78AAA96-3606-4373-B022-B1B4C85E4F56}" presName="textRect" presStyleLbl="revTx" presStyleIdx="2" presStyleCnt="3">
        <dgm:presLayoutVars>
          <dgm:chMax val="1"/>
          <dgm:chPref val="1"/>
        </dgm:presLayoutVars>
      </dgm:prSet>
      <dgm:spPr/>
    </dgm:pt>
  </dgm:ptLst>
  <dgm:cxnLst>
    <dgm:cxn modelId="{531D8505-D761-461A-BDF9-2FE14105BB0E}" type="presOf" srcId="{F78AAA96-3606-4373-B022-B1B4C85E4F56}" destId="{7A408E27-4BAE-41D5-B609-0E911481C7EE}" srcOrd="0" destOrd="0" presId="urn:microsoft.com/office/officeart/2018/2/layout/IconCircleList"/>
    <dgm:cxn modelId="{0C628A09-84EB-49C9-8318-7B9DACD4D6F8}" type="presOf" srcId="{8A548188-C870-47CB-B712-844D0A623A35}" destId="{32E79472-16F4-4AF9-B73A-B14FDCD6DC45}" srcOrd="0" destOrd="0" presId="urn:microsoft.com/office/officeart/2018/2/layout/IconCircleList"/>
    <dgm:cxn modelId="{75E3F10A-4BB5-471F-BA0F-B03BF8AE0722}" srcId="{0C0D3879-CAEA-4096-8640-6C0A8EC6E25B}" destId="{F78AAA96-3606-4373-B022-B1B4C85E4F56}" srcOrd="2" destOrd="0" parTransId="{7D65556D-BC86-47AE-85B4-8A39A7C1B4BC}" sibTransId="{4E994C4C-1F14-4608-B34E-A921493642B9}"/>
    <dgm:cxn modelId="{EA10BF3C-6F37-4305-B72C-21B113663935}" srcId="{0C0D3879-CAEA-4096-8640-6C0A8EC6E25B}" destId="{0902AB56-CFCB-4AD4-9594-E3A4AC612904}" srcOrd="0" destOrd="0" parTransId="{8DB61700-14FA-4D04-8C10-813B366CC838}" sibTransId="{080E7B86-3BD5-4724-96FF-02ADCC88BCBA}"/>
    <dgm:cxn modelId="{DBEEF03E-D0C0-429E-9B51-7634F3104BF7}" srcId="{0C0D3879-CAEA-4096-8640-6C0A8EC6E25B}" destId="{B5DC479A-A665-430D-A9EC-C60EA0525B37}" srcOrd="1" destOrd="0" parTransId="{A7F24865-E734-4C21-A04F-7CB8A381DADB}" sibTransId="{8A548188-C870-47CB-B712-844D0A623A35}"/>
    <dgm:cxn modelId="{7C13D265-D356-4804-84FA-AAB064052F09}" type="presOf" srcId="{B5DC479A-A665-430D-A9EC-C60EA0525B37}" destId="{4B13353C-E556-46F9-A235-CAB522A9A8DE}" srcOrd="0" destOrd="0" presId="urn:microsoft.com/office/officeart/2018/2/layout/IconCircleList"/>
    <dgm:cxn modelId="{8BD96D52-D997-408E-91CF-A777D081A44D}" type="presOf" srcId="{0902AB56-CFCB-4AD4-9594-E3A4AC612904}" destId="{F00F7495-923C-4B29-93CE-05E09CBE02D6}" srcOrd="0" destOrd="0" presId="urn:microsoft.com/office/officeart/2018/2/layout/IconCircleList"/>
    <dgm:cxn modelId="{081F8475-3D97-4E52-A363-AD443B1A2B36}" type="presOf" srcId="{0C0D3879-CAEA-4096-8640-6C0A8EC6E25B}" destId="{6C613281-E271-47D1-A61D-0813AB654701}" srcOrd="0" destOrd="0" presId="urn:microsoft.com/office/officeart/2018/2/layout/IconCircleList"/>
    <dgm:cxn modelId="{9BF465EF-A10D-4E6E-AC4C-C9F87A2D430B}" type="presOf" srcId="{080E7B86-3BD5-4724-96FF-02ADCC88BCBA}" destId="{21907DF9-2776-4E65-BA3E-D9D5B1D2F100}" srcOrd="0" destOrd="0" presId="urn:microsoft.com/office/officeart/2018/2/layout/IconCircleList"/>
    <dgm:cxn modelId="{2F88F88C-A306-489A-AAA0-70E84848B715}" type="presParOf" srcId="{6C613281-E271-47D1-A61D-0813AB654701}" destId="{34929A98-7FD6-4C9B-A0D5-1C287BB52E8F}" srcOrd="0" destOrd="0" presId="urn:microsoft.com/office/officeart/2018/2/layout/IconCircleList"/>
    <dgm:cxn modelId="{F012454C-BC6C-48FD-96BD-5D61CEE5E31C}" type="presParOf" srcId="{34929A98-7FD6-4C9B-A0D5-1C287BB52E8F}" destId="{03FC3912-856E-4026-ABC0-AB13312E627E}" srcOrd="0" destOrd="0" presId="urn:microsoft.com/office/officeart/2018/2/layout/IconCircleList"/>
    <dgm:cxn modelId="{BA67242C-B405-4153-83EE-74C76AC42E9A}" type="presParOf" srcId="{03FC3912-856E-4026-ABC0-AB13312E627E}" destId="{45F6C196-33C0-4FFF-8436-A3BD2ADA6971}" srcOrd="0" destOrd="0" presId="urn:microsoft.com/office/officeart/2018/2/layout/IconCircleList"/>
    <dgm:cxn modelId="{A969FC85-FAB2-44CB-A37F-CC01458EB9A7}" type="presParOf" srcId="{03FC3912-856E-4026-ABC0-AB13312E627E}" destId="{E5573DF5-452A-4111-A73C-3D3DBD7C2ED3}" srcOrd="1" destOrd="0" presId="urn:microsoft.com/office/officeart/2018/2/layout/IconCircleList"/>
    <dgm:cxn modelId="{BE266C38-EBA6-4E1C-9337-24B8BBFEA62F}" type="presParOf" srcId="{03FC3912-856E-4026-ABC0-AB13312E627E}" destId="{14222DA0-5508-4D9A-A653-048EE9A6B4DA}" srcOrd="2" destOrd="0" presId="urn:microsoft.com/office/officeart/2018/2/layout/IconCircleList"/>
    <dgm:cxn modelId="{F07F3B7A-858D-483F-9176-8F42A8744E2F}" type="presParOf" srcId="{03FC3912-856E-4026-ABC0-AB13312E627E}" destId="{F00F7495-923C-4B29-93CE-05E09CBE02D6}" srcOrd="3" destOrd="0" presId="urn:microsoft.com/office/officeart/2018/2/layout/IconCircleList"/>
    <dgm:cxn modelId="{E8E95772-760F-470F-A5D3-B5939286C2CE}" type="presParOf" srcId="{34929A98-7FD6-4C9B-A0D5-1C287BB52E8F}" destId="{21907DF9-2776-4E65-BA3E-D9D5B1D2F100}" srcOrd="1" destOrd="0" presId="urn:microsoft.com/office/officeart/2018/2/layout/IconCircleList"/>
    <dgm:cxn modelId="{476AEB02-09CD-47D6-9DE0-73A02709BEEF}" type="presParOf" srcId="{34929A98-7FD6-4C9B-A0D5-1C287BB52E8F}" destId="{1061B2B7-5965-4C62-B86A-D057D09C5039}" srcOrd="2" destOrd="0" presId="urn:microsoft.com/office/officeart/2018/2/layout/IconCircleList"/>
    <dgm:cxn modelId="{433615C4-34FE-488C-BE9B-9C44E62E096F}" type="presParOf" srcId="{1061B2B7-5965-4C62-B86A-D057D09C5039}" destId="{7060F6C5-D4B6-45E7-82F5-C3C7E848D5B9}" srcOrd="0" destOrd="0" presId="urn:microsoft.com/office/officeart/2018/2/layout/IconCircleList"/>
    <dgm:cxn modelId="{2B604ADB-C115-4F58-86BC-C15E86250DD8}" type="presParOf" srcId="{1061B2B7-5965-4C62-B86A-D057D09C5039}" destId="{FBB0AB43-04FC-431A-AC58-A92B6B139CAF}" srcOrd="1" destOrd="0" presId="urn:microsoft.com/office/officeart/2018/2/layout/IconCircleList"/>
    <dgm:cxn modelId="{B09F7309-3AAD-4B3D-B8CC-8F7EB1BF3151}" type="presParOf" srcId="{1061B2B7-5965-4C62-B86A-D057D09C5039}" destId="{400FBAD5-5430-47D2-9B80-841C5DA66ECD}" srcOrd="2" destOrd="0" presId="urn:microsoft.com/office/officeart/2018/2/layout/IconCircleList"/>
    <dgm:cxn modelId="{9A4D39BC-1766-4562-9268-6DA32411DB4C}" type="presParOf" srcId="{1061B2B7-5965-4C62-B86A-D057D09C5039}" destId="{4B13353C-E556-46F9-A235-CAB522A9A8DE}" srcOrd="3" destOrd="0" presId="urn:microsoft.com/office/officeart/2018/2/layout/IconCircleList"/>
    <dgm:cxn modelId="{E255EB11-DA9E-47D7-BA8E-A33801E784BA}" type="presParOf" srcId="{34929A98-7FD6-4C9B-A0D5-1C287BB52E8F}" destId="{32E79472-16F4-4AF9-B73A-B14FDCD6DC45}" srcOrd="3" destOrd="0" presId="urn:microsoft.com/office/officeart/2018/2/layout/IconCircleList"/>
    <dgm:cxn modelId="{CCCA57C6-E953-4573-8D75-A0F103B5C904}" type="presParOf" srcId="{34929A98-7FD6-4C9B-A0D5-1C287BB52E8F}" destId="{55C8B68F-9B95-4B22-9367-9D37F63172A7}" srcOrd="4" destOrd="0" presId="urn:microsoft.com/office/officeart/2018/2/layout/IconCircleList"/>
    <dgm:cxn modelId="{18F19F9B-C86A-4C30-BCCC-D5DC75207FEC}" type="presParOf" srcId="{55C8B68F-9B95-4B22-9367-9D37F63172A7}" destId="{B54EB3BC-109F-46BF-A4BB-7C2AE2D8A32B}" srcOrd="0" destOrd="0" presId="urn:microsoft.com/office/officeart/2018/2/layout/IconCircleList"/>
    <dgm:cxn modelId="{B8AF2605-766B-460F-9752-CEE0F4653A93}" type="presParOf" srcId="{55C8B68F-9B95-4B22-9367-9D37F63172A7}" destId="{D1FAA213-11A1-488C-811D-E9B624E6FEF8}" srcOrd="1" destOrd="0" presId="urn:microsoft.com/office/officeart/2018/2/layout/IconCircleList"/>
    <dgm:cxn modelId="{11FC0763-A809-4396-AF57-6DE87706A911}" type="presParOf" srcId="{55C8B68F-9B95-4B22-9367-9D37F63172A7}" destId="{7D2E2E61-429A-422A-8472-73EA0E330FF8}" srcOrd="2" destOrd="0" presId="urn:microsoft.com/office/officeart/2018/2/layout/IconCircleList"/>
    <dgm:cxn modelId="{E116E1DB-52E5-4D64-A150-6713A83CEAE6}" type="presParOf" srcId="{55C8B68F-9B95-4B22-9367-9D37F63172A7}" destId="{7A408E27-4BAE-41D5-B609-0E911481C7EE}"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C9A804A-B9FE-4089-BD2D-931D25CF49A1}"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en-US"/>
        </a:p>
      </dgm:t>
    </dgm:pt>
    <dgm:pt modelId="{E35F5215-9E58-4F9F-8E6C-A97F489611A7}">
      <dgm:prSet/>
      <dgm:spPr/>
      <dgm:t>
        <a:bodyPr/>
        <a:lstStyle/>
        <a:p>
          <a:r>
            <a:rPr lang="en-US" dirty="0"/>
            <a:t>Why?  </a:t>
          </a:r>
        </a:p>
      </dgm:t>
    </dgm:pt>
    <dgm:pt modelId="{C2D4C971-A6E8-4CCE-8CB3-EB1E1185E53A}" type="parTrans" cxnId="{F69A3D75-8464-4F6F-87AE-A4A7161F97FF}">
      <dgm:prSet/>
      <dgm:spPr/>
      <dgm:t>
        <a:bodyPr/>
        <a:lstStyle/>
        <a:p>
          <a:endParaRPr lang="en-US"/>
        </a:p>
      </dgm:t>
    </dgm:pt>
    <dgm:pt modelId="{B52F1300-5B78-4CBA-B25C-A42766A564CF}" type="sibTrans" cxnId="{F69A3D75-8464-4F6F-87AE-A4A7161F97FF}">
      <dgm:prSet/>
      <dgm:spPr/>
      <dgm:t>
        <a:bodyPr/>
        <a:lstStyle/>
        <a:p>
          <a:endParaRPr lang="en-US"/>
        </a:p>
      </dgm:t>
    </dgm:pt>
    <dgm:pt modelId="{FFDD4FD6-7438-4480-B60A-60C95BE4A51F}">
      <dgm:prSet/>
      <dgm:spPr/>
      <dgm:t>
        <a:bodyPr/>
        <a:lstStyle/>
        <a:p>
          <a:r>
            <a:rPr lang="en-US" dirty="0"/>
            <a:t>Community Surveys</a:t>
          </a:r>
        </a:p>
      </dgm:t>
    </dgm:pt>
    <dgm:pt modelId="{55499167-0C5A-4A1C-9C49-4E5ADE1DC268}" type="parTrans" cxnId="{F515925D-B358-48A7-B5C2-014A2DDA2EEE}">
      <dgm:prSet/>
      <dgm:spPr/>
      <dgm:t>
        <a:bodyPr/>
        <a:lstStyle/>
        <a:p>
          <a:endParaRPr lang="en-US"/>
        </a:p>
      </dgm:t>
    </dgm:pt>
    <dgm:pt modelId="{71A09447-A176-4C18-8D60-6E63164B4EC6}" type="sibTrans" cxnId="{F515925D-B358-48A7-B5C2-014A2DDA2EEE}">
      <dgm:prSet/>
      <dgm:spPr/>
      <dgm:t>
        <a:bodyPr/>
        <a:lstStyle/>
        <a:p>
          <a:endParaRPr lang="en-US"/>
        </a:p>
      </dgm:t>
    </dgm:pt>
    <dgm:pt modelId="{DB8878A9-7EAE-4111-AFAB-5D6DB89D368B}">
      <dgm:prSet/>
      <dgm:spPr/>
      <dgm:t>
        <a:bodyPr/>
        <a:lstStyle/>
        <a:p>
          <a:r>
            <a:rPr lang="en-US" dirty="0"/>
            <a:t>365 responses</a:t>
          </a:r>
        </a:p>
      </dgm:t>
    </dgm:pt>
    <dgm:pt modelId="{98B626BD-1509-4C22-AD16-2504C4BF49EA}" type="parTrans" cxnId="{7EB95C96-AA9D-4913-8B5B-A0A35260130E}">
      <dgm:prSet/>
      <dgm:spPr/>
      <dgm:t>
        <a:bodyPr/>
        <a:lstStyle/>
        <a:p>
          <a:endParaRPr lang="en-US"/>
        </a:p>
      </dgm:t>
    </dgm:pt>
    <dgm:pt modelId="{4AEAC4D2-AE1F-4B84-8E54-E833072CE731}" type="sibTrans" cxnId="{7EB95C96-AA9D-4913-8B5B-A0A35260130E}">
      <dgm:prSet/>
      <dgm:spPr/>
      <dgm:t>
        <a:bodyPr/>
        <a:lstStyle/>
        <a:p>
          <a:endParaRPr lang="en-US"/>
        </a:p>
      </dgm:t>
    </dgm:pt>
    <dgm:pt modelId="{F8C0D870-0C8F-45F7-B3E6-30BC9EBE15DA}">
      <dgm:prSet/>
      <dgm:spPr/>
      <dgm:t>
        <a:bodyPr/>
        <a:lstStyle/>
        <a:p>
          <a:r>
            <a:rPr lang="en-US" dirty="0"/>
            <a:t>Friends’ Welcome</a:t>
          </a:r>
        </a:p>
      </dgm:t>
    </dgm:pt>
    <dgm:pt modelId="{5DF5ACC6-4F97-445D-AA6C-6FA9C9CD3AEC}" type="parTrans" cxnId="{D1848994-DD0C-4498-8A34-3CBF3D340D56}">
      <dgm:prSet/>
      <dgm:spPr/>
      <dgm:t>
        <a:bodyPr/>
        <a:lstStyle/>
        <a:p>
          <a:endParaRPr lang="en-US"/>
        </a:p>
      </dgm:t>
    </dgm:pt>
    <dgm:pt modelId="{24E1A0D6-9B5E-495D-A8F3-93B17784DCDE}" type="sibTrans" cxnId="{D1848994-DD0C-4498-8A34-3CBF3D340D56}">
      <dgm:prSet/>
      <dgm:spPr/>
      <dgm:t>
        <a:bodyPr/>
        <a:lstStyle/>
        <a:p>
          <a:endParaRPr lang="en-US"/>
        </a:p>
      </dgm:t>
    </dgm:pt>
    <dgm:pt modelId="{7A89EB42-5602-4E2E-A339-4E58424637BB}">
      <dgm:prSet/>
      <dgm:spPr/>
      <dgm:t>
        <a:bodyPr/>
        <a:lstStyle/>
        <a:p>
          <a:r>
            <a:rPr lang="en-US" dirty="0"/>
            <a:t>The Friends Welcome – involving the Friends group, site staff and volunteers. Providing weekly games, crafting, activities and soup. </a:t>
          </a:r>
        </a:p>
      </dgm:t>
    </dgm:pt>
    <dgm:pt modelId="{75C89992-2C99-414D-ACBC-838CFEB12AC4}" type="parTrans" cxnId="{A7741CB1-BF46-4B9D-8673-714D5CFE78A1}">
      <dgm:prSet/>
      <dgm:spPr/>
      <dgm:t>
        <a:bodyPr/>
        <a:lstStyle/>
        <a:p>
          <a:endParaRPr lang="en-US"/>
        </a:p>
      </dgm:t>
    </dgm:pt>
    <dgm:pt modelId="{FE2874CD-DA7F-49A0-AF94-FB38E1458DDD}" type="sibTrans" cxnId="{A7741CB1-BF46-4B9D-8673-714D5CFE78A1}">
      <dgm:prSet/>
      <dgm:spPr/>
      <dgm:t>
        <a:bodyPr/>
        <a:lstStyle/>
        <a:p>
          <a:endParaRPr lang="en-US"/>
        </a:p>
      </dgm:t>
    </dgm:pt>
    <dgm:pt modelId="{BAA4FD31-A220-42B4-B58C-05C9BA0FF0B2}">
      <dgm:prSet/>
      <dgm:spPr/>
      <dgm:t>
        <a:bodyPr/>
        <a:lstStyle/>
        <a:p>
          <a:r>
            <a:rPr lang="en-US" dirty="0"/>
            <a:t>Volunteer are integral to this achievement</a:t>
          </a:r>
        </a:p>
      </dgm:t>
    </dgm:pt>
    <dgm:pt modelId="{2A89E6E8-F4EE-4B14-A05D-DFF7C79395D2}" type="parTrans" cxnId="{95BCBFA2-7AAA-4A95-8829-4881787B6E02}">
      <dgm:prSet/>
      <dgm:spPr/>
      <dgm:t>
        <a:bodyPr/>
        <a:lstStyle/>
        <a:p>
          <a:endParaRPr lang="en-GB"/>
        </a:p>
      </dgm:t>
    </dgm:pt>
    <dgm:pt modelId="{EA6A98D9-B4F3-447E-9782-50FA1344A176}" type="sibTrans" cxnId="{95BCBFA2-7AAA-4A95-8829-4881787B6E02}">
      <dgm:prSet/>
      <dgm:spPr/>
      <dgm:t>
        <a:bodyPr/>
        <a:lstStyle/>
        <a:p>
          <a:endParaRPr lang="en-GB"/>
        </a:p>
      </dgm:t>
    </dgm:pt>
    <dgm:pt modelId="{F742A0D3-2A15-4DD9-BF08-127AA9AE5E02}">
      <dgm:prSet/>
      <dgm:spPr/>
      <dgm:t>
        <a:bodyPr/>
        <a:lstStyle/>
        <a:p>
          <a:r>
            <a:rPr lang="en-US" dirty="0"/>
            <a:t>Put learned models from 2021 into good use</a:t>
          </a:r>
        </a:p>
      </dgm:t>
    </dgm:pt>
    <dgm:pt modelId="{5BB6518B-E094-4622-AD99-9512D39B018A}" type="sibTrans" cxnId="{22F3E915-5274-473D-827C-8C5DF358C4D0}">
      <dgm:prSet/>
      <dgm:spPr/>
      <dgm:t>
        <a:bodyPr/>
        <a:lstStyle/>
        <a:p>
          <a:endParaRPr lang="en-US"/>
        </a:p>
      </dgm:t>
    </dgm:pt>
    <dgm:pt modelId="{9702EFE1-7487-4CC7-A474-601814440DD7}" type="parTrans" cxnId="{22F3E915-5274-473D-827C-8C5DF358C4D0}">
      <dgm:prSet/>
      <dgm:spPr/>
      <dgm:t>
        <a:bodyPr/>
        <a:lstStyle/>
        <a:p>
          <a:endParaRPr lang="en-US"/>
        </a:p>
      </dgm:t>
    </dgm:pt>
    <dgm:pt modelId="{6DC65875-10B3-49AF-A87A-BB9DDBFB4C33}">
      <dgm:prSet/>
      <dgm:spPr/>
      <dgm:t>
        <a:bodyPr/>
        <a:lstStyle/>
        <a:p>
          <a:r>
            <a:rPr lang="en-US" dirty="0"/>
            <a:t>Bring new visitors to the site</a:t>
          </a:r>
        </a:p>
      </dgm:t>
    </dgm:pt>
    <dgm:pt modelId="{FBDB5660-32D3-4FE0-84B5-DE5F9F3BFAA7}" type="parTrans" cxnId="{E0E9E51B-7CE9-4FB6-8E09-C38AD4755AF2}">
      <dgm:prSet/>
      <dgm:spPr/>
      <dgm:t>
        <a:bodyPr/>
        <a:lstStyle/>
        <a:p>
          <a:endParaRPr lang="en-GB"/>
        </a:p>
      </dgm:t>
    </dgm:pt>
    <dgm:pt modelId="{D545BB50-8EC2-45F9-9BBE-7DCEA2642BFA}" type="sibTrans" cxnId="{E0E9E51B-7CE9-4FB6-8E09-C38AD4755AF2}">
      <dgm:prSet/>
      <dgm:spPr/>
      <dgm:t>
        <a:bodyPr/>
        <a:lstStyle/>
        <a:p>
          <a:endParaRPr lang="en-GB"/>
        </a:p>
      </dgm:t>
    </dgm:pt>
    <dgm:pt modelId="{A1DD6FE8-65D7-4044-B511-11E73A171146}">
      <dgm:prSet/>
      <dgm:spPr/>
      <dgm:t>
        <a:bodyPr/>
        <a:lstStyle/>
        <a:p>
          <a:r>
            <a:rPr lang="en-US" dirty="0"/>
            <a:t>Culture Changes Lives</a:t>
          </a:r>
        </a:p>
      </dgm:t>
    </dgm:pt>
    <dgm:pt modelId="{0FCAA0FB-E28D-4E4B-AE7A-A499EFF1E483}" type="parTrans" cxnId="{BF87BE96-BE44-48DA-BAD8-02966CBD5A11}">
      <dgm:prSet/>
      <dgm:spPr/>
      <dgm:t>
        <a:bodyPr/>
        <a:lstStyle/>
        <a:p>
          <a:endParaRPr lang="en-GB"/>
        </a:p>
      </dgm:t>
    </dgm:pt>
    <dgm:pt modelId="{794CCDC0-3525-4E05-ADBC-0DBA4EEF65A4}" type="sibTrans" cxnId="{BF87BE96-BE44-48DA-BAD8-02966CBD5A11}">
      <dgm:prSet/>
      <dgm:spPr/>
      <dgm:t>
        <a:bodyPr/>
        <a:lstStyle/>
        <a:p>
          <a:endParaRPr lang="en-GB"/>
        </a:p>
      </dgm:t>
    </dgm:pt>
    <dgm:pt modelId="{457C7AD5-EFC6-4FB5-99BE-B310F00A93DF}" type="pres">
      <dgm:prSet presAssocID="{CC9A804A-B9FE-4089-BD2D-931D25CF49A1}" presName="rootnode" presStyleCnt="0">
        <dgm:presLayoutVars>
          <dgm:chMax/>
          <dgm:chPref/>
          <dgm:dir/>
          <dgm:animLvl val="lvl"/>
        </dgm:presLayoutVars>
      </dgm:prSet>
      <dgm:spPr/>
    </dgm:pt>
    <dgm:pt modelId="{1136E6EB-1AF3-4BB8-8472-F0615763462E}" type="pres">
      <dgm:prSet presAssocID="{E35F5215-9E58-4F9F-8E6C-A97F489611A7}" presName="composite" presStyleCnt="0"/>
      <dgm:spPr/>
    </dgm:pt>
    <dgm:pt modelId="{7DAFFF06-F897-470C-A6A5-54F870BD81C3}" type="pres">
      <dgm:prSet presAssocID="{E35F5215-9E58-4F9F-8E6C-A97F489611A7}" presName="LShape" presStyleLbl="alignNode1" presStyleIdx="0" presStyleCnt="5"/>
      <dgm:spPr/>
    </dgm:pt>
    <dgm:pt modelId="{CC3CCF6E-3A98-4D92-95F0-F711911BE293}" type="pres">
      <dgm:prSet presAssocID="{E35F5215-9E58-4F9F-8E6C-A97F489611A7}" presName="ParentText" presStyleLbl="revTx" presStyleIdx="0" presStyleCnt="3">
        <dgm:presLayoutVars>
          <dgm:chMax val="0"/>
          <dgm:chPref val="0"/>
          <dgm:bulletEnabled val="1"/>
        </dgm:presLayoutVars>
      </dgm:prSet>
      <dgm:spPr/>
    </dgm:pt>
    <dgm:pt modelId="{29AC1109-03DC-4E08-AE5E-B16911D6969D}" type="pres">
      <dgm:prSet presAssocID="{E35F5215-9E58-4F9F-8E6C-A97F489611A7}" presName="Triangle" presStyleLbl="alignNode1" presStyleIdx="1" presStyleCnt="5"/>
      <dgm:spPr/>
    </dgm:pt>
    <dgm:pt modelId="{90D59C0D-B162-4684-9F11-2A890FBE32C4}" type="pres">
      <dgm:prSet presAssocID="{B52F1300-5B78-4CBA-B25C-A42766A564CF}" presName="sibTrans" presStyleCnt="0"/>
      <dgm:spPr/>
    </dgm:pt>
    <dgm:pt modelId="{44151E52-F931-4002-817E-1ACD0978BB87}" type="pres">
      <dgm:prSet presAssocID="{B52F1300-5B78-4CBA-B25C-A42766A564CF}" presName="space" presStyleCnt="0"/>
      <dgm:spPr/>
    </dgm:pt>
    <dgm:pt modelId="{2F04F2A5-DED3-4147-BAC3-319810E28E06}" type="pres">
      <dgm:prSet presAssocID="{FFDD4FD6-7438-4480-B60A-60C95BE4A51F}" presName="composite" presStyleCnt="0"/>
      <dgm:spPr/>
    </dgm:pt>
    <dgm:pt modelId="{F8EE43D3-DC64-4AB0-9011-B3FE3F1FA0AE}" type="pres">
      <dgm:prSet presAssocID="{FFDD4FD6-7438-4480-B60A-60C95BE4A51F}" presName="LShape" presStyleLbl="alignNode1" presStyleIdx="2" presStyleCnt="5"/>
      <dgm:spPr/>
    </dgm:pt>
    <dgm:pt modelId="{A67BF26A-FD5D-451C-ABEB-1E2ABE61FB37}" type="pres">
      <dgm:prSet presAssocID="{FFDD4FD6-7438-4480-B60A-60C95BE4A51F}" presName="ParentText" presStyleLbl="revTx" presStyleIdx="1" presStyleCnt="3">
        <dgm:presLayoutVars>
          <dgm:chMax val="0"/>
          <dgm:chPref val="0"/>
          <dgm:bulletEnabled val="1"/>
        </dgm:presLayoutVars>
      </dgm:prSet>
      <dgm:spPr/>
    </dgm:pt>
    <dgm:pt modelId="{4D943AA3-512A-4045-AE38-5A75D846A177}" type="pres">
      <dgm:prSet presAssocID="{FFDD4FD6-7438-4480-B60A-60C95BE4A51F}" presName="Triangle" presStyleLbl="alignNode1" presStyleIdx="3" presStyleCnt="5"/>
      <dgm:spPr/>
    </dgm:pt>
    <dgm:pt modelId="{0C24568C-FD8F-4190-966F-B0134FB35323}" type="pres">
      <dgm:prSet presAssocID="{71A09447-A176-4C18-8D60-6E63164B4EC6}" presName="sibTrans" presStyleCnt="0"/>
      <dgm:spPr/>
    </dgm:pt>
    <dgm:pt modelId="{C9065C1D-0322-4A93-9CF1-9AF603847E21}" type="pres">
      <dgm:prSet presAssocID="{71A09447-A176-4C18-8D60-6E63164B4EC6}" presName="space" presStyleCnt="0"/>
      <dgm:spPr/>
    </dgm:pt>
    <dgm:pt modelId="{15603FED-CAB2-449C-867E-178BA60AEBA0}" type="pres">
      <dgm:prSet presAssocID="{F8C0D870-0C8F-45F7-B3E6-30BC9EBE15DA}" presName="composite" presStyleCnt="0"/>
      <dgm:spPr/>
    </dgm:pt>
    <dgm:pt modelId="{9C4E8F46-A377-43EE-B76A-392231F2B40E}" type="pres">
      <dgm:prSet presAssocID="{F8C0D870-0C8F-45F7-B3E6-30BC9EBE15DA}" presName="LShape" presStyleLbl="alignNode1" presStyleIdx="4" presStyleCnt="5"/>
      <dgm:spPr/>
    </dgm:pt>
    <dgm:pt modelId="{FC26B59D-F002-448B-A9E8-7487905664F2}" type="pres">
      <dgm:prSet presAssocID="{F8C0D870-0C8F-45F7-B3E6-30BC9EBE15DA}" presName="ParentText" presStyleLbl="revTx" presStyleIdx="2" presStyleCnt="3">
        <dgm:presLayoutVars>
          <dgm:chMax val="0"/>
          <dgm:chPref val="0"/>
          <dgm:bulletEnabled val="1"/>
        </dgm:presLayoutVars>
      </dgm:prSet>
      <dgm:spPr/>
    </dgm:pt>
  </dgm:ptLst>
  <dgm:cxnLst>
    <dgm:cxn modelId="{22F3E915-5274-473D-827C-8C5DF358C4D0}" srcId="{E35F5215-9E58-4F9F-8E6C-A97F489611A7}" destId="{F742A0D3-2A15-4DD9-BF08-127AA9AE5E02}" srcOrd="0" destOrd="0" parTransId="{9702EFE1-7487-4CC7-A474-601814440DD7}" sibTransId="{5BB6518B-E094-4622-AD99-9512D39B018A}"/>
    <dgm:cxn modelId="{B825A216-1BD0-4F51-BC0B-405E017728AA}" type="presOf" srcId="{BAA4FD31-A220-42B4-B58C-05C9BA0FF0B2}" destId="{A67BF26A-FD5D-451C-ABEB-1E2ABE61FB37}" srcOrd="0" destOrd="2" presId="urn:microsoft.com/office/officeart/2009/3/layout/StepUpProcess"/>
    <dgm:cxn modelId="{3B8B7A1A-9B8A-4303-BE9A-2BA570AD19D7}" type="presOf" srcId="{E35F5215-9E58-4F9F-8E6C-A97F489611A7}" destId="{CC3CCF6E-3A98-4D92-95F0-F711911BE293}" srcOrd="0" destOrd="0" presId="urn:microsoft.com/office/officeart/2009/3/layout/StepUpProcess"/>
    <dgm:cxn modelId="{E0E9E51B-7CE9-4FB6-8E09-C38AD4755AF2}" srcId="{E35F5215-9E58-4F9F-8E6C-A97F489611A7}" destId="{6DC65875-10B3-49AF-A87A-BB9DDBFB4C33}" srcOrd="1" destOrd="0" parTransId="{FBDB5660-32D3-4FE0-84B5-DE5F9F3BFAA7}" sibTransId="{D545BB50-8EC2-45F9-9BBE-7DCEA2642BFA}"/>
    <dgm:cxn modelId="{6E9B3329-0EBD-4662-8CCC-E557E18261B1}" type="presOf" srcId="{6DC65875-10B3-49AF-A87A-BB9DDBFB4C33}" destId="{CC3CCF6E-3A98-4D92-95F0-F711911BE293}" srcOrd="0" destOrd="2" presId="urn:microsoft.com/office/officeart/2009/3/layout/StepUpProcess"/>
    <dgm:cxn modelId="{F515925D-B358-48A7-B5C2-014A2DDA2EEE}" srcId="{CC9A804A-B9FE-4089-BD2D-931D25CF49A1}" destId="{FFDD4FD6-7438-4480-B60A-60C95BE4A51F}" srcOrd="1" destOrd="0" parTransId="{55499167-0C5A-4A1C-9C49-4E5ADE1DC268}" sibTransId="{71A09447-A176-4C18-8D60-6E63164B4EC6}"/>
    <dgm:cxn modelId="{EB6BDB67-5C99-4F7B-B025-4DC3A04BC6C3}" type="presOf" srcId="{FFDD4FD6-7438-4480-B60A-60C95BE4A51F}" destId="{A67BF26A-FD5D-451C-ABEB-1E2ABE61FB37}" srcOrd="0" destOrd="0" presId="urn:microsoft.com/office/officeart/2009/3/layout/StepUpProcess"/>
    <dgm:cxn modelId="{F69A3D75-8464-4F6F-87AE-A4A7161F97FF}" srcId="{CC9A804A-B9FE-4089-BD2D-931D25CF49A1}" destId="{E35F5215-9E58-4F9F-8E6C-A97F489611A7}" srcOrd="0" destOrd="0" parTransId="{C2D4C971-A6E8-4CCE-8CB3-EB1E1185E53A}" sibTransId="{B52F1300-5B78-4CBA-B25C-A42766A564CF}"/>
    <dgm:cxn modelId="{DF28DF87-5F99-424D-B82B-1CDB469E03F1}" type="presOf" srcId="{F742A0D3-2A15-4DD9-BF08-127AA9AE5E02}" destId="{CC3CCF6E-3A98-4D92-95F0-F711911BE293}" srcOrd="0" destOrd="1" presId="urn:microsoft.com/office/officeart/2009/3/layout/StepUpProcess"/>
    <dgm:cxn modelId="{865BE792-DD8C-4924-A5CE-52B511D7AA2C}" type="presOf" srcId="{CC9A804A-B9FE-4089-BD2D-931D25CF49A1}" destId="{457C7AD5-EFC6-4FB5-99BE-B310F00A93DF}" srcOrd="0" destOrd="0" presId="urn:microsoft.com/office/officeart/2009/3/layout/StepUpProcess"/>
    <dgm:cxn modelId="{D1848994-DD0C-4498-8A34-3CBF3D340D56}" srcId="{CC9A804A-B9FE-4089-BD2D-931D25CF49A1}" destId="{F8C0D870-0C8F-45F7-B3E6-30BC9EBE15DA}" srcOrd="2" destOrd="0" parTransId="{5DF5ACC6-4F97-445D-AA6C-6FA9C9CD3AEC}" sibTransId="{24E1A0D6-9B5E-495D-A8F3-93B17784DCDE}"/>
    <dgm:cxn modelId="{7EB95C96-AA9D-4913-8B5B-A0A35260130E}" srcId="{FFDD4FD6-7438-4480-B60A-60C95BE4A51F}" destId="{DB8878A9-7EAE-4111-AFAB-5D6DB89D368B}" srcOrd="0" destOrd="0" parTransId="{98B626BD-1509-4C22-AD16-2504C4BF49EA}" sibTransId="{4AEAC4D2-AE1F-4B84-8E54-E833072CE731}"/>
    <dgm:cxn modelId="{BF87BE96-BE44-48DA-BAD8-02966CBD5A11}" srcId="{E35F5215-9E58-4F9F-8E6C-A97F489611A7}" destId="{A1DD6FE8-65D7-4044-B511-11E73A171146}" srcOrd="2" destOrd="0" parTransId="{0FCAA0FB-E28D-4E4B-AE7A-A499EFF1E483}" sibTransId="{794CCDC0-3525-4E05-ADBC-0DBA4EEF65A4}"/>
    <dgm:cxn modelId="{09E8709C-9499-4B6D-8EDB-D507CE5561CB}" type="presOf" srcId="{A1DD6FE8-65D7-4044-B511-11E73A171146}" destId="{CC3CCF6E-3A98-4D92-95F0-F711911BE293}" srcOrd="0" destOrd="3" presId="urn:microsoft.com/office/officeart/2009/3/layout/StepUpProcess"/>
    <dgm:cxn modelId="{0111049D-8E42-42FE-83B2-2C0A253DFC63}" type="presOf" srcId="{DB8878A9-7EAE-4111-AFAB-5D6DB89D368B}" destId="{A67BF26A-FD5D-451C-ABEB-1E2ABE61FB37}" srcOrd="0" destOrd="1" presId="urn:microsoft.com/office/officeart/2009/3/layout/StepUpProcess"/>
    <dgm:cxn modelId="{95BCBFA2-7AAA-4A95-8829-4881787B6E02}" srcId="{FFDD4FD6-7438-4480-B60A-60C95BE4A51F}" destId="{BAA4FD31-A220-42B4-B58C-05C9BA0FF0B2}" srcOrd="1" destOrd="0" parTransId="{2A89E6E8-F4EE-4B14-A05D-DFF7C79395D2}" sibTransId="{EA6A98D9-B4F3-447E-9782-50FA1344A176}"/>
    <dgm:cxn modelId="{A7741CB1-BF46-4B9D-8673-714D5CFE78A1}" srcId="{F8C0D870-0C8F-45F7-B3E6-30BC9EBE15DA}" destId="{7A89EB42-5602-4E2E-A339-4E58424637BB}" srcOrd="0" destOrd="0" parTransId="{75C89992-2C99-414D-ACBC-838CFEB12AC4}" sibTransId="{FE2874CD-DA7F-49A0-AF94-FB38E1458DDD}"/>
    <dgm:cxn modelId="{B4C23BC9-E194-4A65-9774-96CBCAC77640}" type="presOf" srcId="{7A89EB42-5602-4E2E-A339-4E58424637BB}" destId="{FC26B59D-F002-448B-A9E8-7487905664F2}" srcOrd="0" destOrd="1" presId="urn:microsoft.com/office/officeart/2009/3/layout/StepUpProcess"/>
    <dgm:cxn modelId="{56F4CFDA-34D6-4E76-8BAC-789033597E1C}" type="presOf" srcId="{F8C0D870-0C8F-45F7-B3E6-30BC9EBE15DA}" destId="{FC26B59D-F002-448B-A9E8-7487905664F2}" srcOrd="0" destOrd="0" presId="urn:microsoft.com/office/officeart/2009/3/layout/StepUpProcess"/>
    <dgm:cxn modelId="{8518AF5D-C25D-4286-99E0-E41A2976B1AA}" type="presParOf" srcId="{457C7AD5-EFC6-4FB5-99BE-B310F00A93DF}" destId="{1136E6EB-1AF3-4BB8-8472-F0615763462E}" srcOrd="0" destOrd="0" presId="urn:microsoft.com/office/officeart/2009/3/layout/StepUpProcess"/>
    <dgm:cxn modelId="{4B465B2D-97B6-4E77-89AD-2DB038747F9A}" type="presParOf" srcId="{1136E6EB-1AF3-4BB8-8472-F0615763462E}" destId="{7DAFFF06-F897-470C-A6A5-54F870BD81C3}" srcOrd="0" destOrd="0" presId="urn:microsoft.com/office/officeart/2009/3/layout/StepUpProcess"/>
    <dgm:cxn modelId="{86595CE5-3646-4D95-8D34-6F11F6DA94AD}" type="presParOf" srcId="{1136E6EB-1AF3-4BB8-8472-F0615763462E}" destId="{CC3CCF6E-3A98-4D92-95F0-F711911BE293}" srcOrd="1" destOrd="0" presId="urn:microsoft.com/office/officeart/2009/3/layout/StepUpProcess"/>
    <dgm:cxn modelId="{D1CE09AE-1417-481D-B0A5-76296F9C6050}" type="presParOf" srcId="{1136E6EB-1AF3-4BB8-8472-F0615763462E}" destId="{29AC1109-03DC-4E08-AE5E-B16911D6969D}" srcOrd="2" destOrd="0" presId="urn:microsoft.com/office/officeart/2009/3/layout/StepUpProcess"/>
    <dgm:cxn modelId="{00CC5525-D488-458B-A51F-3A8158EB33FB}" type="presParOf" srcId="{457C7AD5-EFC6-4FB5-99BE-B310F00A93DF}" destId="{90D59C0D-B162-4684-9F11-2A890FBE32C4}" srcOrd="1" destOrd="0" presId="urn:microsoft.com/office/officeart/2009/3/layout/StepUpProcess"/>
    <dgm:cxn modelId="{9ABA217D-1DF8-44C4-BB35-410396FDE240}" type="presParOf" srcId="{90D59C0D-B162-4684-9F11-2A890FBE32C4}" destId="{44151E52-F931-4002-817E-1ACD0978BB87}" srcOrd="0" destOrd="0" presId="urn:microsoft.com/office/officeart/2009/3/layout/StepUpProcess"/>
    <dgm:cxn modelId="{F046F8B8-4682-4A91-8E45-7616EF5FC01B}" type="presParOf" srcId="{457C7AD5-EFC6-4FB5-99BE-B310F00A93DF}" destId="{2F04F2A5-DED3-4147-BAC3-319810E28E06}" srcOrd="2" destOrd="0" presId="urn:microsoft.com/office/officeart/2009/3/layout/StepUpProcess"/>
    <dgm:cxn modelId="{4D3FBC45-A17B-45FC-A89E-D928061ED66F}" type="presParOf" srcId="{2F04F2A5-DED3-4147-BAC3-319810E28E06}" destId="{F8EE43D3-DC64-4AB0-9011-B3FE3F1FA0AE}" srcOrd="0" destOrd="0" presId="urn:microsoft.com/office/officeart/2009/3/layout/StepUpProcess"/>
    <dgm:cxn modelId="{846B1E1D-7B6D-4C2D-9041-F06D03438A54}" type="presParOf" srcId="{2F04F2A5-DED3-4147-BAC3-319810E28E06}" destId="{A67BF26A-FD5D-451C-ABEB-1E2ABE61FB37}" srcOrd="1" destOrd="0" presId="urn:microsoft.com/office/officeart/2009/3/layout/StepUpProcess"/>
    <dgm:cxn modelId="{9299C1EA-C729-4CF1-AED9-F6AA5A08E848}" type="presParOf" srcId="{2F04F2A5-DED3-4147-BAC3-319810E28E06}" destId="{4D943AA3-512A-4045-AE38-5A75D846A177}" srcOrd="2" destOrd="0" presId="urn:microsoft.com/office/officeart/2009/3/layout/StepUpProcess"/>
    <dgm:cxn modelId="{A6E168CA-017E-4469-B42D-A9D029240F3D}" type="presParOf" srcId="{457C7AD5-EFC6-4FB5-99BE-B310F00A93DF}" destId="{0C24568C-FD8F-4190-966F-B0134FB35323}" srcOrd="3" destOrd="0" presId="urn:microsoft.com/office/officeart/2009/3/layout/StepUpProcess"/>
    <dgm:cxn modelId="{38510C5D-52F1-472F-A569-74DF2A495E3E}" type="presParOf" srcId="{0C24568C-FD8F-4190-966F-B0134FB35323}" destId="{C9065C1D-0322-4A93-9CF1-9AF603847E21}" srcOrd="0" destOrd="0" presId="urn:microsoft.com/office/officeart/2009/3/layout/StepUpProcess"/>
    <dgm:cxn modelId="{1A80184D-3A22-4E04-84AA-12E2B70A3F75}" type="presParOf" srcId="{457C7AD5-EFC6-4FB5-99BE-B310F00A93DF}" destId="{15603FED-CAB2-449C-867E-178BA60AEBA0}" srcOrd="4" destOrd="0" presId="urn:microsoft.com/office/officeart/2009/3/layout/StepUpProcess"/>
    <dgm:cxn modelId="{927521F4-B499-429D-8E22-2712CEE82B3A}" type="presParOf" srcId="{15603FED-CAB2-449C-867E-178BA60AEBA0}" destId="{9C4E8F46-A377-43EE-B76A-392231F2B40E}" srcOrd="0" destOrd="0" presId="urn:microsoft.com/office/officeart/2009/3/layout/StepUpProcess"/>
    <dgm:cxn modelId="{FA6A1741-AB21-415F-9C81-6DBCE58BF043}" type="presParOf" srcId="{15603FED-CAB2-449C-867E-178BA60AEBA0}" destId="{FC26B59D-F002-448B-A9E8-7487905664F2}" srcOrd="1" destOrd="0" presId="urn:microsoft.com/office/officeart/2009/3/layout/StepUp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C9A804A-B9FE-4089-BD2D-931D25CF49A1}"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en-US"/>
        </a:p>
      </dgm:t>
    </dgm:pt>
    <dgm:pt modelId="{E35F5215-9E58-4F9F-8E6C-A97F489611A7}">
      <dgm:prSet/>
      <dgm:spPr/>
      <dgm:t>
        <a:bodyPr/>
        <a:lstStyle/>
        <a:p>
          <a:r>
            <a:rPr lang="en-US" dirty="0"/>
            <a:t>Wellbeing </a:t>
          </a:r>
        </a:p>
      </dgm:t>
    </dgm:pt>
    <dgm:pt modelId="{C2D4C971-A6E8-4CCE-8CB3-EB1E1185E53A}" type="parTrans" cxnId="{F69A3D75-8464-4F6F-87AE-A4A7161F97FF}">
      <dgm:prSet/>
      <dgm:spPr/>
      <dgm:t>
        <a:bodyPr/>
        <a:lstStyle/>
        <a:p>
          <a:endParaRPr lang="en-US"/>
        </a:p>
      </dgm:t>
    </dgm:pt>
    <dgm:pt modelId="{B52F1300-5B78-4CBA-B25C-A42766A564CF}" type="sibTrans" cxnId="{F69A3D75-8464-4F6F-87AE-A4A7161F97FF}">
      <dgm:prSet/>
      <dgm:spPr/>
      <dgm:t>
        <a:bodyPr/>
        <a:lstStyle/>
        <a:p>
          <a:endParaRPr lang="en-US"/>
        </a:p>
      </dgm:t>
    </dgm:pt>
    <dgm:pt modelId="{C58D9C6B-AC86-407C-9894-A8C3E452AFE6}">
      <dgm:prSet/>
      <dgm:spPr/>
      <dgm:t>
        <a:bodyPr/>
        <a:lstStyle/>
        <a:p>
          <a:r>
            <a:rPr lang="en-US" dirty="0"/>
            <a:t>Recruited a wellbeing expert to provide advice, guidance and information. </a:t>
          </a:r>
        </a:p>
      </dgm:t>
    </dgm:pt>
    <dgm:pt modelId="{385B6E54-0826-4A49-85F1-2D6AEFF79D15}" type="parTrans" cxnId="{C3564AB8-A4CB-459E-A094-A3740E5FC064}">
      <dgm:prSet/>
      <dgm:spPr/>
      <dgm:t>
        <a:bodyPr/>
        <a:lstStyle/>
        <a:p>
          <a:endParaRPr lang="en-GB"/>
        </a:p>
      </dgm:t>
    </dgm:pt>
    <dgm:pt modelId="{4BC1DEA7-D68C-4158-953D-5039CC892A03}" type="sibTrans" cxnId="{C3564AB8-A4CB-459E-A094-A3740E5FC064}">
      <dgm:prSet/>
      <dgm:spPr/>
      <dgm:t>
        <a:bodyPr/>
        <a:lstStyle/>
        <a:p>
          <a:endParaRPr lang="en-GB"/>
        </a:p>
      </dgm:t>
    </dgm:pt>
    <dgm:pt modelId="{D11760A3-31F4-4CC5-B817-21606DE9E645}">
      <dgm:prSet/>
      <dgm:spPr/>
      <dgm:t>
        <a:bodyPr/>
        <a:lstStyle/>
        <a:p>
          <a:r>
            <a:rPr lang="en-US" dirty="0"/>
            <a:t>Vegetables for the soup are from the garden that the volunteers tend</a:t>
          </a:r>
        </a:p>
      </dgm:t>
    </dgm:pt>
    <dgm:pt modelId="{BABBC7E6-89E9-4D3B-AF17-205439710CD9}" type="parTrans" cxnId="{529D4743-49E3-485A-B18E-8470DA570E90}">
      <dgm:prSet/>
      <dgm:spPr/>
      <dgm:t>
        <a:bodyPr/>
        <a:lstStyle/>
        <a:p>
          <a:endParaRPr lang="en-GB"/>
        </a:p>
      </dgm:t>
    </dgm:pt>
    <dgm:pt modelId="{FF26F877-49C3-4FBC-8B88-272671C199A2}" type="sibTrans" cxnId="{529D4743-49E3-485A-B18E-8470DA570E90}">
      <dgm:prSet/>
      <dgm:spPr/>
      <dgm:t>
        <a:bodyPr/>
        <a:lstStyle/>
        <a:p>
          <a:endParaRPr lang="en-GB"/>
        </a:p>
      </dgm:t>
    </dgm:pt>
    <dgm:pt modelId="{B7387183-5981-4C17-BBB6-FDDC4F7F118C}">
      <dgm:prSet/>
      <dgm:spPr/>
      <dgm:t>
        <a:bodyPr/>
        <a:lstStyle/>
        <a:p>
          <a:r>
            <a:rPr lang="en-US" dirty="0"/>
            <a:t>Free hot drinks and soup</a:t>
          </a:r>
        </a:p>
      </dgm:t>
    </dgm:pt>
    <dgm:pt modelId="{9939846A-60E3-4691-A0A1-879F4D44AF5E}" type="parTrans" cxnId="{92DDDEC4-EE2C-4C61-A22B-C60731642634}">
      <dgm:prSet/>
      <dgm:spPr/>
      <dgm:t>
        <a:bodyPr/>
        <a:lstStyle/>
        <a:p>
          <a:endParaRPr lang="en-GB"/>
        </a:p>
      </dgm:t>
    </dgm:pt>
    <dgm:pt modelId="{5EF51258-5106-4A5A-988D-151984EFD18A}" type="sibTrans" cxnId="{92DDDEC4-EE2C-4C61-A22B-C60731642634}">
      <dgm:prSet/>
      <dgm:spPr/>
      <dgm:t>
        <a:bodyPr/>
        <a:lstStyle/>
        <a:p>
          <a:endParaRPr lang="en-GB"/>
        </a:p>
      </dgm:t>
    </dgm:pt>
    <dgm:pt modelId="{457C7AD5-EFC6-4FB5-99BE-B310F00A93DF}" type="pres">
      <dgm:prSet presAssocID="{CC9A804A-B9FE-4089-BD2D-931D25CF49A1}" presName="rootnode" presStyleCnt="0">
        <dgm:presLayoutVars>
          <dgm:chMax/>
          <dgm:chPref/>
          <dgm:dir/>
          <dgm:animLvl val="lvl"/>
        </dgm:presLayoutVars>
      </dgm:prSet>
      <dgm:spPr/>
    </dgm:pt>
    <dgm:pt modelId="{1136E6EB-1AF3-4BB8-8472-F0615763462E}" type="pres">
      <dgm:prSet presAssocID="{E35F5215-9E58-4F9F-8E6C-A97F489611A7}" presName="composite" presStyleCnt="0"/>
      <dgm:spPr/>
    </dgm:pt>
    <dgm:pt modelId="{7DAFFF06-F897-470C-A6A5-54F870BD81C3}" type="pres">
      <dgm:prSet presAssocID="{E35F5215-9E58-4F9F-8E6C-A97F489611A7}" presName="LShape" presStyleLbl="alignNode1" presStyleIdx="0" presStyleCnt="1"/>
      <dgm:spPr/>
    </dgm:pt>
    <dgm:pt modelId="{CC3CCF6E-3A98-4D92-95F0-F711911BE293}" type="pres">
      <dgm:prSet presAssocID="{E35F5215-9E58-4F9F-8E6C-A97F489611A7}" presName="ParentText" presStyleLbl="revTx" presStyleIdx="0" presStyleCnt="1">
        <dgm:presLayoutVars>
          <dgm:chMax val="0"/>
          <dgm:chPref val="0"/>
          <dgm:bulletEnabled val="1"/>
        </dgm:presLayoutVars>
      </dgm:prSet>
      <dgm:spPr/>
    </dgm:pt>
  </dgm:ptLst>
  <dgm:cxnLst>
    <dgm:cxn modelId="{3B8B7A1A-9B8A-4303-BE9A-2BA570AD19D7}" type="presOf" srcId="{E35F5215-9E58-4F9F-8E6C-A97F489611A7}" destId="{CC3CCF6E-3A98-4D92-95F0-F711911BE293}" srcOrd="0" destOrd="0" presId="urn:microsoft.com/office/officeart/2009/3/layout/StepUpProcess"/>
    <dgm:cxn modelId="{529D4743-49E3-485A-B18E-8470DA570E90}" srcId="{E35F5215-9E58-4F9F-8E6C-A97F489611A7}" destId="{D11760A3-31F4-4CC5-B817-21606DE9E645}" srcOrd="1" destOrd="0" parTransId="{BABBC7E6-89E9-4D3B-AF17-205439710CD9}" sibTransId="{FF26F877-49C3-4FBC-8B88-272671C199A2}"/>
    <dgm:cxn modelId="{F69A3D75-8464-4F6F-87AE-A4A7161F97FF}" srcId="{CC9A804A-B9FE-4089-BD2D-931D25CF49A1}" destId="{E35F5215-9E58-4F9F-8E6C-A97F489611A7}" srcOrd="0" destOrd="0" parTransId="{C2D4C971-A6E8-4CCE-8CB3-EB1E1185E53A}" sibTransId="{B52F1300-5B78-4CBA-B25C-A42766A564CF}"/>
    <dgm:cxn modelId="{865BE792-DD8C-4924-A5CE-52B511D7AA2C}" type="presOf" srcId="{CC9A804A-B9FE-4089-BD2D-931D25CF49A1}" destId="{457C7AD5-EFC6-4FB5-99BE-B310F00A93DF}" srcOrd="0" destOrd="0" presId="urn:microsoft.com/office/officeart/2009/3/layout/StepUpProcess"/>
    <dgm:cxn modelId="{C3564AB8-A4CB-459E-A094-A3740E5FC064}" srcId="{E35F5215-9E58-4F9F-8E6C-A97F489611A7}" destId="{C58D9C6B-AC86-407C-9894-A8C3E452AFE6}" srcOrd="2" destOrd="0" parTransId="{385B6E54-0826-4A49-85F1-2D6AEFF79D15}" sibTransId="{4BC1DEA7-D68C-4158-953D-5039CC892A03}"/>
    <dgm:cxn modelId="{92DDDEC4-EE2C-4C61-A22B-C60731642634}" srcId="{E35F5215-9E58-4F9F-8E6C-A97F489611A7}" destId="{B7387183-5981-4C17-BBB6-FDDC4F7F118C}" srcOrd="0" destOrd="0" parTransId="{9939846A-60E3-4691-A0A1-879F4D44AF5E}" sibTransId="{5EF51258-5106-4A5A-988D-151984EFD18A}"/>
    <dgm:cxn modelId="{647F1AC6-5FDD-4147-A04F-F63ABEC96264}" type="presOf" srcId="{D11760A3-31F4-4CC5-B817-21606DE9E645}" destId="{CC3CCF6E-3A98-4D92-95F0-F711911BE293}" srcOrd="0" destOrd="2" presId="urn:microsoft.com/office/officeart/2009/3/layout/StepUpProcess"/>
    <dgm:cxn modelId="{81D6B5D6-0A77-4184-8090-FE06582C1BFC}" type="presOf" srcId="{C58D9C6B-AC86-407C-9894-A8C3E452AFE6}" destId="{CC3CCF6E-3A98-4D92-95F0-F711911BE293}" srcOrd="0" destOrd="3" presId="urn:microsoft.com/office/officeart/2009/3/layout/StepUpProcess"/>
    <dgm:cxn modelId="{1A0B80F4-E84D-4795-82EE-0DD36297AD57}" type="presOf" srcId="{B7387183-5981-4C17-BBB6-FDDC4F7F118C}" destId="{CC3CCF6E-3A98-4D92-95F0-F711911BE293}" srcOrd="0" destOrd="1" presId="urn:microsoft.com/office/officeart/2009/3/layout/StepUpProcess"/>
    <dgm:cxn modelId="{8518AF5D-C25D-4286-99E0-E41A2976B1AA}" type="presParOf" srcId="{457C7AD5-EFC6-4FB5-99BE-B310F00A93DF}" destId="{1136E6EB-1AF3-4BB8-8472-F0615763462E}" srcOrd="0" destOrd="0" presId="urn:microsoft.com/office/officeart/2009/3/layout/StepUpProcess"/>
    <dgm:cxn modelId="{4B465B2D-97B6-4E77-89AD-2DB038747F9A}" type="presParOf" srcId="{1136E6EB-1AF3-4BB8-8472-F0615763462E}" destId="{7DAFFF06-F897-470C-A6A5-54F870BD81C3}" srcOrd="0" destOrd="0" presId="urn:microsoft.com/office/officeart/2009/3/layout/StepUpProcess"/>
    <dgm:cxn modelId="{86595CE5-3646-4D95-8D34-6F11F6DA94AD}" type="presParOf" srcId="{1136E6EB-1AF3-4BB8-8472-F0615763462E}" destId="{CC3CCF6E-3A98-4D92-95F0-F711911BE293}" srcOrd="1" destOrd="0" presId="urn:microsoft.com/office/officeart/2009/3/layout/StepUpProces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C9A804A-B9FE-4089-BD2D-931D25CF49A1}"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en-US"/>
        </a:p>
      </dgm:t>
    </dgm:pt>
    <dgm:pt modelId="{E35F5215-9E58-4F9F-8E6C-A97F489611A7}">
      <dgm:prSet/>
      <dgm:spPr/>
      <dgm:t>
        <a:bodyPr/>
        <a:lstStyle/>
        <a:p>
          <a:r>
            <a:rPr lang="en-US" dirty="0"/>
            <a:t>Activities</a:t>
          </a:r>
        </a:p>
      </dgm:t>
    </dgm:pt>
    <dgm:pt modelId="{C2D4C971-A6E8-4CCE-8CB3-EB1E1185E53A}" type="parTrans" cxnId="{F69A3D75-8464-4F6F-87AE-A4A7161F97FF}">
      <dgm:prSet/>
      <dgm:spPr/>
      <dgm:t>
        <a:bodyPr/>
        <a:lstStyle/>
        <a:p>
          <a:endParaRPr lang="en-US"/>
        </a:p>
      </dgm:t>
    </dgm:pt>
    <dgm:pt modelId="{B52F1300-5B78-4CBA-B25C-A42766A564CF}" type="sibTrans" cxnId="{F69A3D75-8464-4F6F-87AE-A4A7161F97FF}">
      <dgm:prSet/>
      <dgm:spPr/>
      <dgm:t>
        <a:bodyPr/>
        <a:lstStyle/>
        <a:p>
          <a:endParaRPr lang="en-US"/>
        </a:p>
      </dgm:t>
    </dgm:pt>
    <dgm:pt modelId="{F742A0D3-2A15-4DD9-BF08-127AA9AE5E02}">
      <dgm:prSet/>
      <dgm:spPr/>
      <dgm:t>
        <a:bodyPr/>
        <a:lstStyle/>
        <a:p>
          <a:r>
            <a:rPr lang="en-US" dirty="0"/>
            <a:t>Volunteers involved in delivering sessions</a:t>
          </a:r>
        </a:p>
      </dgm:t>
    </dgm:pt>
    <dgm:pt modelId="{5BB6518B-E094-4622-AD99-9512D39B018A}" type="sibTrans" cxnId="{22F3E915-5274-473D-827C-8C5DF358C4D0}">
      <dgm:prSet/>
      <dgm:spPr/>
      <dgm:t>
        <a:bodyPr/>
        <a:lstStyle/>
        <a:p>
          <a:endParaRPr lang="en-US"/>
        </a:p>
      </dgm:t>
    </dgm:pt>
    <dgm:pt modelId="{9702EFE1-7487-4CC7-A474-601814440DD7}" type="parTrans" cxnId="{22F3E915-5274-473D-827C-8C5DF358C4D0}">
      <dgm:prSet/>
      <dgm:spPr/>
      <dgm:t>
        <a:bodyPr/>
        <a:lstStyle/>
        <a:p>
          <a:endParaRPr lang="en-US"/>
        </a:p>
      </dgm:t>
    </dgm:pt>
    <dgm:pt modelId="{457C7AD5-EFC6-4FB5-99BE-B310F00A93DF}" type="pres">
      <dgm:prSet presAssocID="{CC9A804A-B9FE-4089-BD2D-931D25CF49A1}" presName="rootnode" presStyleCnt="0">
        <dgm:presLayoutVars>
          <dgm:chMax/>
          <dgm:chPref/>
          <dgm:dir/>
          <dgm:animLvl val="lvl"/>
        </dgm:presLayoutVars>
      </dgm:prSet>
      <dgm:spPr/>
    </dgm:pt>
    <dgm:pt modelId="{1136E6EB-1AF3-4BB8-8472-F0615763462E}" type="pres">
      <dgm:prSet presAssocID="{E35F5215-9E58-4F9F-8E6C-A97F489611A7}" presName="composite" presStyleCnt="0"/>
      <dgm:spPr/>
    </dgm:pt>
    <dgm:pt modelId="{7DAFFF06-F897-470C-A6A5-54F870BD81C3}" type="pres">
      <dgm:prSet presAssocID="{E35F5215-9E58-4F9F-8E6C-A97F489611A7}" presName="LShape" presStyleLbl="alignNode1" presStyleIdx="0" presStyleCnt="1"/>
      <dgm:spPr/>
    </dgm:pt>
    <dgm:pt modelId="{CC3CCF6E-3A98-4D92-95F0-F711911BE293}" type="pres">
      <dgm:prSet presAssocID="{E35F5215-9E58-4F9F-8E6C-A97F489611A7}" presName="ParentText" presStyleLbl="revTx" presStyleIdx="0" presStyleCnt="1">
        <dgm:presLayoutVars>
          <dgm:chMax val="0"/>
          <dgm:chPref val="0"/>
          <dgm:bulletEnabled val="1"/>
        </dgm:presLayoutVars>
      </dgm:prSet>
      <dgm:spPr/>
    </dgm:pt>
  </dgm:ptLst>
  <dgm:cxnLst>
    <dgm:cxn modelId="{22F3E915-5274-473D-827C-8C5DF358C4D0}" srcId="{E35F5215-9E58-4F9F-8E6C-A97F489611A7}" destId="{F742A0D3-2A15-4DD9-BF08-127AA9AE5E02}" srcOrd="0" destOrd="0" parTransId="{9702EFE1-7487-4CC7-A474-601814440DD7}" sibTransId="{5BB6518B-E094-4622-AD99-9512D39B018A}"/>
    <dgm:cxn modelId="{3B8B7A1A-9B8A-4303-BE9A-2BA570AD19D7}" type="presOf" srcId="{E35F5215-9E58-4F9F-8E6C-A97F489611A7}" destId="{CC3CCF6E-3A98-4D92-95F0-F711911BE293}" srcOrd="0" destOrd="0" presId="urn:microsoft.com/office/officeart/2009/3/layout/StepUpProcess"/>
    <dgm:cxn modelId="{F69A3D75-8464-4F6F-87AE-A4A7161F97FF}" srcId="{CC9A804A-B9FE-4089-BD2D-931D25CF49A1}" destId="{E35F5215-9E58-4F9F-8E6C-A97F489611A7}" srcOrd="0" destOrd="0" parTransId="{C2D4C971-A6E8-4CCE-8CB3-EB1E1185E53A}" sibTransId="{B52F1300-5B78-4CBA-B25C-A42766A564CF}"/>
    <dgm:cxn modelId="{DF28DF87-5F99-424D-B82B-1CDB469E03F1}" type="presOf" srcId="{F742A0D3-2A15-4DD9-BF08-127AA9AE5E02}" destId="{CC3CCF6E-3A98-4D92-95F0-F711911BE293}" srcOrd="0" destOrd="1" presId="urn:microsoft.com/office/officeart/2009/3/layout/StepUpProcess"/>
    <dgm:cxn modelId="{865BE792-DD8C-4924-A5CE-52B511D7AA2C}" type="presOf" srcId="{CC9A804A-B9FE-4089-BD2D-931D25CF49A1}" destId="{457C7AD5-EFC6-4FB5-99BE-B310F00A93DF}" srcOrd="0" destOrd="0" presId="urn:microsoft.com/office/officeart/2009/3/layout/StepUpProcess"/>
    <dgm:cxn modelId="{8518AF5D-C25D-4286-99E0-E41A2976B1AA}" type="presParOf" srcId="{457C7AD5-EFC6-4FB5-99BE-B310F00A93DF}" destId="{1136E6EB-1AF3-4BB8-8472-F0615763462E}" srcOrd="0" destOrd="0" presId="urn:microsoft.com/office/officeart/2009/3/layout/StepUpProcess"/>
    <dgm:cxn modelId="{4B465B2D-97B6-4E77-89AD-2DB038747F9A}" type="presParOf" srcId="{1136E6EB-1AF3-4BB8-8472-F0615763462E}" destId="{7DAFFF06-F897-470C-A6A5-54F870BD81C3}" srcOrd="0" destOrd="0" presId="urn:microsoft.com/office/officeart/2009/3/layout/StepUpProcess"/>
    <dgm:cxn modelId="{86595CE5-3646-4D95-8D34-6F11F6DA94AD}" type="presParOf" srcId="{1136E6EB-1AF3-4BB8-8472-F0615763462E}" destId="{CC3CCF6E-3A98-4D92-95F0-F711911BE293}" srcOrd="1" destOrd="0" presId="urn:microsoft.com/office/officeart/2009/3/layout/StepUpProcess"/>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E1F3D3-546F-42B0-866A-8485E4FC4AFC}">
      <dsp:nvSpPr>
        <dsp:cNvPr id="0" name=""/>
        <dsp:cNvSpPr/>
      </dsp:nvSpPr>
      <dsp:spPr>
        <a:xfrm>
          <a:off x="4330" y="199010"/>
          <a:ext cx="1893565" cy="11361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dirty="0"/>
            <a:t>Home is Where We Are </a:t>
          </a:r>
          <a:endParaRPr lang="en-US" sz="2100" kern="1200" dirty="0"/>
        </a:p>
      </dsp:txBody>
      <dsp:txXfrm>
        <a:off x="37606" y="232286"/>
        <a:ext cx="1827013" cy="1069587"/>
      </dsp:txXfrm>
    </dsp:sp>
    <dsp:sp modelId="{A459A5C6-9686-4E6F-8E79-9A68B4D6081E}">
      <dsp:nvSpPr>
        <dsp:cNvPr id="0" name=""/>
        <dsp:cNvSpPr/>
      </dsp:nvSpPr>
      <dsp:spPr>
        <a:xfrm>
          <a:off x="2064529" y="532277"/>
          <a:ext cx="401435" cy="46960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dirty="0"/>
        </a:p>
      </dsp:txBody>
      <dsp:txXfrm>
        <a:off x="2064529" y="626198"/>
        <a:ext cx="281005" cy="281762"/>
      </dsp:txXfrm>
    </dsp:sp>
    <dsp:sp modelId="{45FCB39A-2C4A-4B4A-B12A-660D22C88406}">
      <dsp:nvSpPr>
        <dsp:cNvPr id="0" name=""/>
        <dsp:cNvSpPr/>
      </dsp:nvSpPr>
      <dsp:spPr>
        <a:xfrm>
          <a:off x="2655321" y="199010"/>
          <a:ext cx="1893565" cy="11361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dirty="0"/>
            <a:t>We Are Harborough </a:t>
          </a:r>
          <a:endParaRPr lang="en-US" sz="2100" kern="1200" dirty="0"/>
        </a:p>
      </dsp:txBody>
      <dsp:txXfrm>
        <a:off x="2688597" y="232286"/>
        <a:ext cx="1827013" cy="1069587"/>
      </dsp:txXfrm>
    </dsp:sp>
    <dsp:sp modelId="{AE153E34-98D9-4FAD-ABFD-15EA87BFA294}">
      <dsp:nvSpPr>
        <dsp:cNvPr id="0" name=""/>
        <dsp:cNvSpPr/>
      </dsp:nvSpPr>
      <dsp:spPr>
        <a:xfrm>
          <a:off x="4715520" y="532277"/>
          <a:ext cx="401435" cy="46960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dirty="0"/>
        </a:p>
      </dsp:txBody>
      <dsp:txXfrm>
        <a:off x="4715520" y="626198"/>
        <a:ext cx="281005" cy="281762"/>
      </dsp:txXfrm>
    </dsp:sp>
    <dsp:sp modelId="{88773689-0FAA-461B-87F1-1518D4C622C1}">
      <dsp:nvSpPr>
        <dsp:cNvPr id="0" name=""/>
        <dsp:cNvSpPr/>
      </dsp:nvSpPr>
      <dsp:spPr>
        <a:xfrm>
          <a:off x="5306313" y="199010"/>
          <a:ext cx="1893565" cy="11361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dirty="0"/>
            <a:t>We Are Our Home </a:t>
          </a:r>
          <a:endParaRPr lang="en-US" sz="2100" kern="1200" dirty="0"/>
        </a:p>
      </dsp:txBody>
      <dsp:txXfrm>
        <a:off x="5339589" y="232286"/>
        <a:ext cx="1827013" cy="1069587"/>
      </dsp:txXfrm>
    </dsp:sp>
    <dsp:sp modelId="{17FEEC6A-EF0A-479C-B192-BD776106F9D1}">
      <dsp:nvSpPr>
        <dsp:cNvPr id="0" name=""/>
        <dsp:cNvSpPr/>
      </dsp:nvSpPr>
      <dsp:spPr>
        <a:xfrm>
          <a:off x="7366511" y="532277"/>
          <a:ext cx="401435" cy="46960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dirty="0"/>
        </a:p>
      </dsp:txBody>
      <dsp:txXfrm>
        <a:off x="7366511" y="626198"/>
        <a:ext cx="281005" cy="281762"/>
      </dsp:txXfrm>
    </dsp:sp>
    <dsp:sp modelId="{8E02274F-DB9D-4612-AD9F-C7FDA22D57ED}">
      <dsp:nvSpPr>
        <dsp:cNvPr id="0" name=""/>
        <dsp:cNvSpPr/>
      </dsp:nvSpPr>
      <dsp:spPr>
        <a:xfrm>
          <a:off x="7957304" y="199010"/>
          <a:ext cx="1893565" cy="11361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dirty="0"/>
            <a:t>Harborough at Work </a:t>
          </a:r>
          <a:endParaRPr lang="en-US" sz="2100" kern="1200" dirty="0"/>
        </a:p>
      </dsp:txBody>
      <dsp:txXfrm>
        <a:off x="7990580" y="232286"/>
        <a:ext cx="1827013" cy="106958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F6C196-33C0-4FFF-8436-A3BD2ADA6971}">
      <dsp:nvSpPr>
        <dsp:cNvPr id="0" name=""/>
        <dsp:cNvSpPr/>
      </dsp:nvSpPr>
      <dsp:spPr>
        <a:xfrm>
          <a:off x="504309" y="687332"/>
          <a:ext cx="824134" cy="824134"/>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5573DF5-452A-4111-A73C-3D3DBD7C2ED3}">
      <dsp:nvSpPr>
        <dsp:cNvPr id="0" name=""/>
        <dsp:cNvSpPr/>
      </dsp:nvSpPr>
      <dsp:spPr>
        <a:xfrm>
          <a:off x="677378" y="860400"/>
          <a:ext cx="477998" cy="477998"/>
        </a:xfrm>
        <a:prstGeom prst="rect">
          <a:avLst/>
        </a:prstGeom>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00F7495-923C-4B29-93CE-05E09CBE02D6}">
      <dsp:nvSpPr>
        <dsp:cNvPr id="0" name=""/>
        <dsp:cNvSpPr/>
      </dsp:nvSpPr>
      <dsp:spPr>
        <a:xfrm>
          <a:off x="1505044" y="687332"/>
          <a:ext cx="1942602" cy="8241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GB" sz="1700" kern="1200" dirty="0"/>
            <a:t>84% say makes them feel more part of community</a:t>
          </a:r>
          <a:endParaRPr lang="en-US" sz="1700" kern="1200" dirty="0"/>
        </a:p>
      </dsp:txBody>
      <dsp:txXfrm>
        <a:off x="1505044" y="687332"/>
        <a:ext cx="1942602" cy="824134"/>
      </dsp:txXfrm>
    </dsp:sp>
    <dsp:sp modelId="{7060F6C5-D4B6-45E7-82F5-C3C7E848D5B9}">
      <dsp:nvSpPr>
        <dsp:cNvPr id="0" name=""/>
        <dsp:cNvSpPr/>
      </dsp:nvSpPr>
      <dsp:spPr>
        <a:xfrm>
          <a:off x="3786131" y="687332"/>
          <a:ext cx="824134" cy="824134"/>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BB0AB43-04FC-431A-AC58-A92B6B139CAF}">
      <dsp:nvSpPr>
        <dsp:cNvPr id="0" name=""/>
        <dsp:cNvSpPr/>
      </dsp:nvSpPr>
      <dsp:spPr>
        <a:xfrm>
          <a:off x="3959199" y="860400"/>
          <a:ext cx="477998" cy="477998"/>
        </a:xfrm>
        <a:prstGeom prst="rect">
          <a:avLst/>
        </a:prstGeom>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B13353C-E556-46F9-A235-CAB522A9A8DE}">
      <dsp:nvSpPr>
        <dsp:cNvPr id="0" name=""/>
        <dsp:cNvSpPr/>
      </dsp:nvSpPr>
      <dsp:spPr>
        <a:xfrm>
          <a:off x="4786866" y="687332"/>
          <a:ext cx="1942602" cy="8241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GB" sz="1700" kern="1200" dirty="0"/>
            <a:t>82% feel more connected to the venue</a:t>
          </a:r>
          <a:endParaRPr lang="en-US" sz="1700" kern="1200" dirty="0"/>
        </a:p>
      </dsp:txBody>
      <dsp:txXfrm>
        <a:off x="4786866" y="687332"/>
        <a:ext cx="1942602" cy="824134"/>
      </dsp:txXfrm>
    </dsp:sp>
    <dsp:sp modelId="{B54EB3BC-109F-46BF-A4BB-7C2AE2D8A32B}">
      <dsp:nvSpPr>
        <dsp:cNvPr id="0" name=""/>
        <dsp:cNvSpPr/>
      </dsp:nvSpPr>
      <dsp:spPr>
        <a:xfrm>
          <a:off x="7067952" y="687332"/>
          <a:ext cx="824134" cy="824134"/>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1FAA213-11A1-488C-811D-E9B624E6FEF8}">
      <dsp:nvSpPr>
        <dsp:cNvPr id="0" name=""/>
        <dsp:cNvSpPr/>
      </dsp:nvSpPr>
      <dsp:spPr>
        <a:xfrm>
          <a:off x="7241020" y="860400"/>
          <a:ext cx="477998" cy="477998"/>
        </a:xfrm>
        <a:prstGeom prst="rect">
          <a:avLst/>
        </a:prstGeom>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A408E27-4BAE-41D5-B609-0E911481C7EE}">
      <dsp:nvSpPr>
        <dsp:cNvPr id="0" name=""/>
        <dsp:cNvSpPr/>
      </dsp:nvSpPr>
      <dsp:spPr>
        <a:xfrm>
          <a:off x="8068687" y="687332"/>
          <a:ext cx="1942602" cy="8241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GB" sz="1700" kern="1200" dirty="0"/>
            <a:t>86%  feel more connected to others </a:t>
          </a:r>
          <a:endParaRPr lang="en-US" sz="1700" kern="1200" dirty="0"/>
        </a:p>
      </dsp:txBody>
      <dsp:txXfrm>
        <a:off x="8068687" y="687332"/>
        <a:ext cx="1942602" cy="82413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AFFF06-F897-470C-A6A5-54F870BD81C3}">
      <dsp:nvSpPr>
        <dsp:cNvPr id="0" name=""/>
        <dsp:cNvSpPr/>
      </dsp:nvSpPr>
      <dsp:spPr>
        <a:xfrm rot="5400000">
          <a:off x="728313" y="899824"/>
          <a:ext cx="1552683" cy="2583630"/>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3CCF6E-3A98-4D92-95F0-F711911BE293}">
      <dsp:nvSpPr>
        <dsp:cNvPr id="0" name=""/>
        <dsp:cNvSpPr/>
      </dsp:nvSpPr>
      <dsp:spPr>
        <a:xfrm>
          <a:off x="469132" y="1671773"/>
          <a:ext cx="2332516" cy="20445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Why?  </a:t>
          </a:r>
        </a:p>
        <a:p>
          <a:pPr marL="171450" lvl="1" indent="-171450" algn="l" defTabSz="711200">
            <a:lnSpc>
              <a:spcPct val="90000"/>
            </a:lnSpc>
            <a:spcBef>
              <a:spcPct val="0"/>
            </a:spcBef>
            <a:spcAft>
              <a:spcPct val="15000"/>
            </a:spcAft>
            <a:buChar char="•"/>
          </a:pPr>
          <a:r>
            <a:rPr lang="en-US" sz="1600" kern="1200" dirty="0"/>
            <a:t>Put learned models from 2021 into good use</a:t>
          </a:r>
        </a:p>
        <a:p>
          <a:pPr marL="171450" lvl="1" indent="-171450" algn="l" defTabSz="711200">
            <a:lnSpc>
              <a:spcPct val="90000"/>
            </a:lnSpc>
            <a:spcBef>
              <a:spcPct val="0"/>
            </a:spcBef>
            <a:spcAft>
              <a:spcPct val="15000"/>
            </a:spcAft>
            <a:buChar char="•"/>
          </a:pPr>
          <a:r>
            <a:rPr lang="en-US" sz="1600" kern="1200" dirty="0"/>
            <a:t>Bring new visitors to the site</a:t>
          </a:r>
        </a:p>
        <a:p>
          <a:pPr marL="171450" lvl="1" indent="-171450" algn="l" defTabSz="711200">
            <a:lnSpc>
              <a:spcPct val="90000"/>
            </a:lnSpc>
            <a:spcBef>
              <a:spcPct val="0"/>
            </a:spcBef>
            <a:spcAft>
              <a:spcPct val="15000"/>
            </a:spcAft>
            <a:buChar char="•"/>
          </a:pPr>
          <a:r>
            <a:rPr lang="en-US" sz="1600" kern="1200" dirty="0"/>
            <a:t>Culture Changes Lives</a:t>
          </a:r>
        </a:p>
      </dsp:txBody>
      <dsp:txXfrm>
        <a:off x="469132" y="1671773"/>
        <a:ext cx="2332516" cy="2044587"/>
      </dsp:txXfrm>
    </dsp:sp>
    <dsp:sp modelId="{29AC1109-03DC-4E08-AE5E-B16911D6969D}">
      <dsp:nvSpPr>
        <dsp:cNvPr id="0" name=""/>
        <dsp:cNvSpPr/>
      </dsp:nvSpPr>
      <dsp:spPr>
        <a:xfrm>
          <a:off x="2361551" y="709614"/>
          <a:ext cx="440097" cy="440097"/>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EE43D3-DC64-4AB0-9011-B3FE3F1FA0AE}">
      <dsp:nvSpPr>
        <dsp:cNvPr id="0" name=""/>
        <dsp:cNvSpPr/>
      </dsp:nvSpPr>
      <dsp:spPr>
        <a:xfrm rot="5400000">
          <a:off x="3583769" y="193239"/>
          <a:ext cx="1552683" cy="2583630"/>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7BF26A-FD5D-451C-ABEB-1E2ABE61FB37}">
      <dsp:nvSpPr>
        <dsp:cNvPr id="0" name=""/>
        <dsp:cNvSpPr/>
      </dsp:nvSpPr>
      <dsp:spPr>
        <a:xfrm>
          <a:off x="3324587" y="965188"/>
          <a:ext cx="2332516" cy="20445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Community Surveys</a:t>
          </a:r>
        </a:p>
        <a:p>
          <a:pPr marL="171450" lvl="1" indent="-171450" algn="l" defTabSz="711200">
            <a:lnSpc>
              <a:spcPct val="90000"/>
            </a:lnSpc>
            <a:spcBef>
              <a:spcPct val="0"/>
            </a:spcBef>
            <a:spcAft>
              <a:spcPct val="15000"/>
            </a:spcAft>
            <a:buChar char="•"/>
          </a:pPr>
          <a:r>
            <a:rPr lang="en-US" sz="1600" kern="1200" dirty="0"/>
            <a:t>365 responses</a:t>
          </a:r>
        </a:p>
        <a:p>
          <a:pPr marL="171450" lvl="1" indent="-171450" algn="l" defTabSz="711200">
            <a:lnSpc>
              <a:spcPct val="90000"/>
            </a:lnSpc>
            <a:spcBef>
              <a:spcPct val="0"/>
            </a:spcBef>
            <a:spcAft>
              <a:spcPct val="15000"/>
            </a:spcAft>
            <a:buChar char="•"/>
          </a:pPr>
          <a:r>
            <a:rPr lang="en-US" sz="1600" kern="1200" dirty="0"/>
            <a:t>Volunteer are integral to this achievement</a:t>
          </a:r>
        </a:p>
      </dsp:txBody>
      <dsp:txXfrm>
        <a:off x="3324587" y="965188"/>
        <a:ext cx="2332516" cy="2044587"/>
      </dsp:txXfrm>
    </dsp:sp>
    <dsp:sp modelId="{4D943AA3-512A-4045-AE38-5A75D846A177}">
      <dsp:nvSpPr>
        <dsp:cNvPr id="0" name=""/>
        <dsp:cNvSpPr/>
      </dsp:nvSpPr>
      <dsp:spPr>
        <a:xfrm>
          <a:off x="5217006" y="3029"/>
          <a:ext cx="440097" cy="440097"/>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4E8F46-A377-43EE-B76A-392231F2B40E}">
      <dsp:nvSpPr>
        <dsp:cNvPr id="0" name=""/>
        <dsp:cNvSpPr/>
      </dsp:nvSpPr>
      <dsp:spPr>
        <a:xfrm rot="5400000">
          <a:off x="6439225" y="-513346"/>
          <a:ext cx="1552683" cy="2583630"/>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C26B59D-F002-448B-A9E8-7487905664F2}">
      <dsp:nvSpPr>
        <dsp:cNvPr id="0" name=""/>
        <dsp:cNvSpPr/>
      </dsp:nvSpPr>
      <dsp:spPr>
        <a:xfrm>
          <a:off x="6180043" y="258602"/>
          <a:ext cx="2332516" cy="20445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Friends’ Welcome</a:t>
          </a:r>
        </a:p>
        <a:p>
          <a:pPr marL="171450" lvl="1" indent="-171450" algn="l" defTabSz="711200">
            <a:lnSpc>
              <a:spcPct val="90000"/>
            </a:lnSpc>
            <a:spcBef>
              <a:spcPct val="0"/>
            </a:spcBef>
            <a:spcAft>
              <a:spcPct val="15000"/>
            </a:spcAft>
            <a:buChar char="•"/>
          </a:pPr>
          <a:r>
            <a:rPr lang="en-US" sz="1600" kern="1200" dirty="0"/>
            <a:t>The Friends Welcome – involving the Friends group, site staff and volunteers. Providing weekly games, crafting, activities and soup. </a:t>
          </a:r>
        </a:p>
      </dsp:txBody>
      <dsp:txXfrm>
        <a:off x="6180043" y="258602"/>
        <a:ext cx="2332516" cy="204458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AFFF06-F897-470C-A6A5-54F870BD81C3}">
      <dsp:nvSpPr>
        <dsp:cNvPr id="0" name=""/>
        <dsp:cNvSpPr/>
      </dsp:nvSpPr>
      <dsp:spPr>
        <a:xfrm rot="5400000">
          <a:off x="2893867" y="-156757"/>
          <a:ext cx="1496596" cy="2490302"/>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3CCF6E-3A98-4D92-95F0-F711911BE293}">
      <dsp:nvSpPr>
        <dsp:cNvPr id="0" name=""/>
        <dsp:cNvSpPr/>
      </dsp:nvSpPr>
      <dsp:spPr>
        <a:xfrm>
          <a:off x="2644047" y="587306"/>
          <a:ext cx="2248259" cy="19707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Wellbeing </a:t>
          </a:r>
        </a:p>
        <a:p>
          <a:pPr marL="114300" lvl="1" indent="-114300" algn="l" defTabSz="622300">
            <a:lnSpc>
              <a:spcPct val="90000"/>
            </a:lnSpc>
            <a:spcBef>
              <a:spcPct val="0"/>
            </a:spcBef>
            <a:spcAft>
              <a:spcPct val="15000"/>
            </a:spcAft>
            <a:buChar char="•"/>
          </a:pPr>
          <a:r>
            <a:rPr lang="en-US" sz="1400" kern="1200" dirty="0"/>
            <a:t>Free hot drinks and soup</a:t>
          </a:r>
        </a:p>
        <a:p>
          <a:pPr marL="114300" lvl="1" indent="-114300" algn="l" defTabSz="622300">
            <a:lnSpc>
              <a:spcPct val="90000"/>
            </a:lnSpc>
            <a:spcBef>
              <a:spcPct val="0"/>
            </a:spcBef>
            <a:spcAft>
              <a:spcPct val="15000"/>
            </a:spcAft>
            <a:buChar char="•"/>
          </a:pPr>
          <a:r>
            <a:rPr lang="en-US" sz="1400" kern="1200" dirty="0"/>
            <a:t>Vegetables for the soup are from the garden that the volunteers tend</a:t>
          </a:r>
        </a:p>
        <a:p>
          <a:pPr marL="114300" lvl="1" indent="-114300" algn="l" defTabSz="622300">
            <a:lnSpc>
              <a:spcPct val="90000"/>
            </a:lnSpc>
            <a:spcBef>
              <a:spcPct val="0"/>
            </a:spcBef>
            <a:spcAft>
              <a:spcPct val="15000"/>
            </a:spcAft>
            <a:buChar char="•"/>
          </a:pPr>
          <a:r>
            <a:rPr lang="en-US" sz="1400" kern="1200" dirty="0"/>
            <a:t>Recruited a wellbeing expert to provide advice, guidance and information. </a:t>
          </a:r>
        </a:p>
      </dsp:txBody>
      <dsp:txXfrm>
        <a:off x="2644047" y="587306"/>
        <a:ext cx="2248259" cy="197073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AFFF06-F897-470C-A6A5-54F870BD81C3}">
      <dsp:nvSpPr>
        <dsp:cNvPr id="0" name=""/>
        <dsp:cNvSpPr/>
      </dsp:nvSpPr>
      <dsp:spPr>
        <a:xfrm rot="5400000">
          <a:off x="2893867" y="-156757"/>
          <a:ext cx="1496596" cy="2490302"/>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3CCF6E-3A98-4D92-95F0-F711911BE293}">
      <dsp:nvSpPr>
        <dsp:cNvPr id="0" name=""/>
        <dsp:cNvSpPr/>
      </dsp:nvSpPr>
      <dsp:spPr>
        <a:xfrm>
          <a:off x="2644047" y="587306"/>
          <a:ext cx="2248259" cy="19707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t>Activities</a:t>
          </a:r>
        </a:p>
        <a:p>
          <a:pPr marL="228600" lvl="1" indent="-228600" algn="l" defTabSz="933450">
            <a:lnSpc>
              <a:spcPct val="90000"/>
            </a:lnSpc>
            <a:spcBef>
              <a:spcPct val="0"/>
            </a:spcBef>
            <a:spcAft>
              <a:spcPct val="15000"/>
            </a:spcAft>
            <a:buChar char="•"/>
          </a:pPr>
          <a:r>
            <a:rPr lang="en-US" sz="2100" kern="1200" dirty="0"/>
            <a:t>Volunteers involved in delivering sessions</a:t>
          </a:r>
        </a:p>
      </dsp:txBody>
      <dsp:txXfrm>
        <a:off x="2644047" y="587306"/>
        <a:ext cx="2248259" cy="1970731"/>
      </dsp:txXfrm>
    </dsp:sp>
  </dsp:spTree>
</dsp:drawing>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7F1D5F0-15CF-4431-A95C-A876CB305D3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a:extLst>
              <a:ext uri="{FF2B5EF4-FFF2-40B4-BE49-F238E27FC236}">
                <a16:creationId xmlns:a16="http://schemas.microsoft.com/office/drawing/2014/main" id="{AEAC8D52-8635-474C-A4B0-FF358CD0691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D183453-2F0F-41B4-8B07-24A604B243E7}" type="datetimeFigureOut">
              <a:rPr lang="en-GB" smtClean="0"/>
              <a:t>27/11/2024</a:t>
            </a:fld>
            <a:endParaRPr lang="en-GB" dirty="0"/>
          </a:p>
        </p:txBody>
      </p:sp>
      <p:sp>
        <p:nvSpPr>
          <p:cNvPr id="4" name="Footer Placeholder 3">
            <a:extLst>
              <a:ext uri="{FF2B5EF4-FFF2-40B4-BE49-F238E27FC236}">
                <a16:creationId xmlns:a16="http://schemas.microsoft.com/office/drawing/2014/main" id="{1F031699-7B48-428E-8441-27DD1F8C5F1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a:extLst>
              <a:ext uri="{FF2B5EF4-FFF2-40B4-BE49-F238E27FC236}">
                <a16:creationId xmlns:a16="http://schemas.microsoft.com/office/drawing/2014/main" id="{D8E18094-2589-4473-8874-B2EF84CB635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92E62F2-F8E0-413B-87A7-E289C298CDBA}" type="slidenum">
              <a:rPr lang="en-GB" smtClean="0"/>
              <a:t>‹#›</a:t>
            </a:fld>
            <a:endParaRPr lang="en-GB" dirty="0"/>
          </a:p>
        </p:txBody>
      </p:sp>
    </p:spTree>
    <p:extLst>
      <p:ext uri="{BB962C8B-B14F-4D97-AF65-F5344CB8AC3E}">
        <p14:creationId xmlns:p14="http://schemas.microsoft.com/office/powerpoint/2010/main" val="4070583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00DEC0-ADC7-4C33-A7E0-43FEC345A1F9}" type="datetimeFigureOut">
              <a:rPr lang="en-GB" smtClean="0"/>
              <a:t>27/11/2024</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B251EC-7621-4AA2-9BD2-FA2F6701B60D}" type="slidenum">
              <a:rPr lang="en-GB" smtClean="0"/>
              <a:t>‹#›</a:t>
            </a:fld>
            <a:endParaRPr lang="en-GB" dirty="0"/>
          </a:p>
        </p:txBody>
      </p:sp>
    </p:spTree>
    <p:extLst>
      <p:ext uri="{BB962C8B-B14F-4D97-AF65-F5344CB8AC3E}">
        <p14:creationId xmlns:p14="http://schemas.microsoft.com/office/powerpoint/2010/main" val="37293947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DB251EC-7621-4AA2-9BD2-FA2F6701B60D}" type="slidenum">
              <a:rPr lang="en-GB" smtClean="0"/>
              <a:t>5</a:t>
            </a:fld>
            <a:endParaRPr lang="en-GB" dirty="0"/>
          </a:p>
        </p:txBody>
      </p:sp>
    </p:spTree>
    <p:extLst>
      <p:ext uri="{BB962C8B-B14F-4D97-AF65-F5344CB8AC3E}">
        <p14:creationId xmlns:p14="http://schemas.microsoft.com/office/powerpoint/2010/main" val="36824860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DB251EC-7621-4AA2-9BD2-FA2F6701B60D}" type="slidenum">
              <a:rPr lang="en-GB" smtClean="0"/>
              <a:t>21</a:t>
            </a:fld>
            <a:endParaRPr lang="en-GB" dirty="0"/>
          </a:p>
        </p:txBody>
      </p:sp>
    </p:spTree>
    <p:extLst>
      <p:ext uri="{BB962C8B-B14F-4D97-AF65-F5344CB8AC3E}">
        <p14:creationId xmlns:p14="http://schemas.microsoft.com/office/powerpoint/2010/main" val="1425135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DB251EC-7621-4AA2-9BD2-FA2F6701B60D}" type="slidenum">
              <a:rPr lang="en-GB" smtClean="0"/>
              <a:t>22</a:t>
            </a:fld>
            <a:endParaRPr lang="en-GB" dirty="0"/>
          </a:p>
        </p:txBody>
      </p:sp>
    </p:spTree>
    <p:extLst>
      <p:ext uri="{BB962C8B-B14F-4D97-AF65-F5344CB8AC3E}">
        <p14:creationId xmlns:p14="http://schemas.microsoft.com/office/powerpoint/2010/main" val="27085547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DB251EC-7621-4AA2-9BD2-FA2F6701B60D}" type="slidenum">
              <a:rPr lang="en-GB" smtClean="0"/>
              <a:t>23</a:t>
            </a:fld>
            <a:endParaRPr lang="en-GB" dirty="0"/>
          </a:p>
        </p:txBody>
      </p:sp>
    </p:spTree>
    <p:extLst>
      <p:ext uri="{BB962C8B-B14F-4D97-AF65-F5344CB8AC3E}">
        <p14:creationId xmlns:p14="http://schemas.microsoft.com/office/powerpoint/2010/main" val="21120399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DB251EC-7621-4AA2-9BD2-FA2F6701B60D}" type="slidenum">
              <a:rPr lang="en-GB" smtClean="0"/>
              <a:t>24</a:t>
            </a:fld>
            <a:endParaRPr lang="en-GB" dirty="0"/>
          </a:p>
        </p:txBody>
      </p:sp>
    </p:spTree>
    <p:extLst>
      <p:ext uri="{BB962C8B-B14F-4D97-AF65-F5344CB8AC3E}">
        <p14:creationId xmlns:p14="http://schemas.microsoft.com/office/powerpoint/2010/main" val="31476821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DB251EC-7621-4AA2-9BD2-FA2F6701B60D}" type="slidenum">
              <a:rPr lang="en-GB" smtClean="0"/>
              <a:t>25</a:t>
            </a:fld>
            <a:endParaRPr lang="en-GB" dirty="0"/>
          </a:p>
        </p:txBody>
      </p:sp>
    </p:spTree>
    <p:extLst>
      <p:ext uri="{BB962C8B-B14F-4D97-AF65-F5344CB8AC3E}">
        <p14:creationId xmlns:p14="http://schemas.microsoft.com/office/powerpoint/2010/main" val="6184823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DB251EC-7621-4AA2-9BD2-FA2F6701B60D}" type="slidenum">
              <a:rPr lang="en-GB" smtClean="0"/>
              <a:t>26</a:t>
            </a:fld>
            <a:endParaRPr lang="en-GB" dirty="0"/>
          </a:p>
        </p:txBody>
      </p:sp>
    </p:spTree>
    <p:extLst>
      <p:ext uri="{BB962C8B-B14F-4D97-AF65-F5344CB8AC3E}">
        <p14:creationId xmlns:p14="http://schemas.microsoft.com/office/powerpoint/2010/main" val="20620945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DB251EC-7621-4AA2-9BD2-FA2F6701B60D}" type="slidenum">
              <a:rPr lang="en-GB" smtClean="0"/>
              <a:t>27</a:t>
            </a:fld>
            <a:endParaRPr lang="en-GB" dirty="0"/>
          </a:p>
        </p:txBody>
      </p:sp>
    </p:spTree>
    <p:extLst>
      <p:ext uri="{BB962C8B-B14F-4D97-AF65-F5344CB8AC3E}">
        <p14:creationId xmlns:p14="http://schemas.microsoft.com/office/powerpoint/2010/main" val="15460755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DB251EC-7621-4AA2-9BD2-FA2F6701B60D}" type="slidenum">
              <a:rPr lang="en-GB" smtClean="0"/>
              <a:t>28</a:t>
            </a:fld>
            <a:endParaRPr lang="en-GB" dirty="0"/>
          </a:p>
        </p:txBody>
      </p:sp>
    </p:spTree>
    <p:extLst>
      <p:ext uri="{BB962C8B-B14F-4D97-AF65-F5344CB8AC3E}">
        <p14:creationId xmlns:p14="http://schemas.microsoft.com/office/powerpoint/2010/main" val="10973723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DB251EC-7621-4AA2-9BD2-FA2F6701B60D}" type="slidenum">
              <a:rPr lang="en-GB" smtClean="0"/>
              <a:t>29</a:t>
            </a:fld>
            <a:endParaRPr lang="en-GB" dirty="0"/>
          </a:p>
        </p:txBody>
      </p:sp>
    </p:spTree>
    <p:extLst>
      <p:ext uri="{BB962C8B-B14F-4D97-AF65-F5344CB8AC3E}">
        <p14:creationId xmlns:p14="http://schemas.microsoft.com/office/powerpoint/2010/main" val="14568835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DB251EC-7621-4AA2-9BD2-FA2F6701B60D}" type="slidenum">
              <a:rPr lang="en-GB" smtClean="0"/>
              <a:t>30</a:t>
            </a:fld>
            <a:endParaRPr lang="en-GB" dirty="0"/>
          </a:p>
        </p:txBody>
      </p:sp>
    </p:spTree>
    <p:extLst>
      <p:ext uri="{BB962C8B-B14F-4D97-AF65-F5344CB8AC3E}">
        <p14:creationId xmlns:p14="http://schemas.microsoft.com/office/powerpoint/2010/main" val="30387036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DB251EC-7621-4AA2-9BD2-FA2F6701B60D}" type="slidenum">
              <a:rPr lang="en-GB" smtClean="0"/>
              <a:t>6</a:t>
            </a:fld>
            <a:endParaRPr lang="en-GB" dirty="0"/>
          </a:p>
        </p:txBody>
      </p:sp>
    </p:spTree>
    <p:extLst>
      <p:ext uri="{BB962C8B-B14F-4D97-AF65-F5344CB8AC3E}">
        <p14:creationId xmlns:p14="http://schemas.microsoft.com/office/powerpoint/2010/main" val="11268373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DB251EC-7621-4AA2-9BD2-FA2F6701B60D}" type="slidenum">
              <a:rPr lang="en-GB" smtClean="0"/>
              <a:t>31</a:t>
            </a:fld>
            <a:endParaRPr lang="en-GB" dirty="0"/>
          </a:p>
        </p:txBody>
      </p:sp>
    </p:spTree>
    <p:extLst>
      <p:ext uri="{BB962C8B-B14F-4D97-AF65-F5344CB8AC3E}">
        <p14:creationId xmlns:p14="http://schemas.microsoft.com/office/powerpoint/2010/main" val="17074148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DB251EC-7621-4AA2-9BD2-FA2F6701B60D}" type="slidenum">
              <a:rPr lang="en-GB" smtClean="0"/>
              <a:t>32</a:t>
            </a:fld>
            <a:endParaRPr lang="en-GB" dirty="0"/>
          </a:p>
        </p:txBody>
      </p:sp>
    </p:spTree>
    <p:extLst>
      <p:ext uri="{BB962C8B-B14F-4D97-AF65-F5344CB8AC3E}">
        <p14:creationId xmlns:p14="http://schemas.microsoft.com/office/powerpoint/2010/main" val="273116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DB251EC-7621-4AA2-9BD2-FA2F6701B60D}" type="slidenum">
              <a:rPr lang="en-GB" smtClean="0"/>
              <a:t>33</a:t>
            </a:fld>
            <a:endParaRPr lang="en-GB" dirty="0"/>
          </a:p>
        </p:txBody>
      </p:sp>
    </p:spTree>
    <p:extLst>
      <p:ext uri="{BB962C8B-B14F-4D97-AF65-F5344CB8AC3E}">
        <p14:creationId xmlns:p14="http://schemas.microsoft.com/office/powerpoint/2010/main" val="23433494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DB251EC-7621-4AA2-9BD2-FA2F6701B60D}" type="slidenum">
              <a:rPr lang="en-GB" smtClean="0"/>
              <a:t>34</a:t>
            </a:fld>
            <a:endParaRPr lang="en-GB" dirty="0"/>
          </a:p>
        </p:txBody>
      </p:sp>
    </p:spTree>
    <p:extLst>
      <p:ext uri="{BB962C8B-B14F-4D97-AF65-F5344CB8AC3E}">
        <p14:creationId xmlns:p14="http://schemas.microsoft.com/office/powerpoint/2010/main" val="36636451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B251EC-7621-4AA2-9BD2-FA2F6701B60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02965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DB251EC-7621-4AA2-9BD2-FA2F6701B60D}" type="slidenum">
              <a:rPr lang="en-GB" smtClean="0"/>
              <a:t>36</a:t>
            </a:fld>
            <a:endParaRPr lang="en-GB" dirty="0"/>
          </a:p>
        </p:txBody>
      </p:sp>
    </p:spTree>
    <p:extLst>
      <p:ext uri="{BB962C8B-B14F-4D97-AF65-F5344CB8AC3E}">
        <p14:creationId xmlns:p14="http://schemas.microsoft.com/office/powerpoint/2010/main" val="17475340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DB251EC-7621-4AA2-9BD2-FA2F6701B60D}" type="slidenum">
              <a:rPr lang="en-GB" smtClean="0"/>
              <a:t>37</a:t>
            </a:fld>
            <a:endParaRPr lang="en-GB" dirty="0"/>
          </a:p>
        </p:txBody>
      </p:sp>
    </p:spTree>
    <p:extLst>
      <p:ext uri="{BB962C8B-B14F-4D97-AF65-F5344CB8AC3E}">
        <p14:creationId xmlns:p14="http://schemas.microsoft.com/office/powerpoint/2010/main" val="9383723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DB251EC-7621-4AA2-9BD2-FA2F6701B60D}" type="slidenum">
              <a:rPr lang="en-GB" smtClean="0"/>
              <a:t>38</a:t>
            </a:fld>
            <a:endParaRPr lang="en-GB" dirty="0"/>
          </a:p>
        </p:txBody>
      </p:sp>
    </p:spTree>
    <p:extLst>
      <p:ext uri="{BB962C8B-B14F-4D97-AF65-F5344CB8AC3E}">
        <p14:creationId xmlns:p14="http://schemas.microsoft.com/office/powerpoint/2010/main" val="35358744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DB251EC-7621-4AA2-9BD2-FA2F6701B60D}" type="slidenum">
              <a:rPr lang="en-GB" smtClean="0"/>
              <a:t>39</a:t>
            </a:fld>
            <a:endParaRPr lang="en-GB" dirty="0"/>
          </a:p>
        </p:txBody>
      </p:sp>
    </p:spTree>
    <p:extLst>
      <p:ext uri="{BB962C8B-B14F-4D97-AF65-F5344CB8AC3E}">
        <p14:creationId xmlns:p14="http://schemas.microsoft.com/office/powerpoint/2010/main" val="6033392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DB251EC-7621-4AA2-9BD2-FA2F6701B60D}" type="slidenum">
              <a:rPr lang="en-GB" smtClean="0"/>
              <a:t>40</a:t>
            </a:fld>
            <a:endParaRPr lang="en-GB" dirty="0"/>
          </a:p>
        </p:txBody>
      </p:sp>
    </p:spTree>
    <p:extLst>
      <p:ext uri="{BB962C8B-B14F-4D97-AF65-F5344CB8AC3E}">
        <p14:creationId xmlns:p14="http://schemas.microsoft.com/office/powerpoint/2010/main" val="27124412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DB251EC-7621-4AA2-9BD2-FA2F6701B60D}" type="slidenum">
              <a:rPr lang="en-GB" smtClean="0"/>
              <a:t>7</a:t>
            </a:fld>
            <a:endParaRPr lang="en-GB" dirty="0"/>
          </a:p>
        </p:txBody>
      </p:sp>
    </p:spTree>
    <p:extLst>
      <p:ext uri="{BB962C8B-B14F-4D97-AF65-F5344CB8AC3E}">
        <p14:creationId xmlns:p14="http://schemas.microsoft.com/office/powerpoint/2010/main" val="13184976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DB251EC-7621-4AA2-9BD2-FA2F6701B60D}" type="slidenum">
              <a:rPr lang="en-GB" smtClean="0"/>
              <a:t>41</a:t>
            </a:fld>
            <a:endParaRPr lang="en-GB" dirty="0"/>
          </a:p>
        </p:txBody>
      </p:sp>
    </p:spTree>
    <p:extLst>
      <p:ext uri="{BB962C8B-B14F-4D97-AF65-F5344CB8AC3E}">
        <p14:creationId xmlns:p14="http://schemas.microsoft.com/office/powerpoint/2010/main" val="3443454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DB251EC-7621-4AA2-9BD2-FA2F6701B60D}" type="slidenum">
              <a:rPr lang="en-GB" smtClean="0"/>
              <a:t>42</a:t>
            </a:fld>
            <a:endParaRPr lang="en-GB" dirty="0"/>
          </a:p>
        </p:txBody>
      </p:sp>
    </p:spTree>
    <p:extLst>
      <p:ext uri="{BB962C8B-B14F-4D97-AF65-F5344CB8AC3E}">
        <p14:creationId xmlns:p14="http://schemas.microsoft.com/office/powerpoint/2010/main" val="830779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DB251EC-7621-4AA2-9BD2-FA2F6701B60D}" type="slidenum">
              <a:rPr lang="en-GB" smtClean="0"/>
              <a:t>43</a:t>
            </a:fld>
            <a:endParaRPr lang="en-GB" dirty="0"/>
          </a:p>
        </p:txBody>
      </p:sp>
    </p:spTree>
    <p:extLst>
      <p:ext uri="{BB962C8B-B14F-4D97-AF65-F5344CB8AC3E}">
        <p14:creationId xmlns:p14="http://schemas.microsoft.com/office/powerpoint/2010/main" val="26497189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DB251EC-7621-4AA2-9BD2-FA2F6701B60D}" type="slidenum">
              <a:rPr lang="en-GB" smtClean="0"/>
              <a:t>44</a:t>
            </a:fld>
            <a:endParaRPr lang="en-GB" dirty="0"/>
          </a:p>
        </p:txBody>
      </p:sp>
    </p:spTree>
    <p:extLst>
      <p:ext uri="{BB962C8B-B14F-4D97-AF65-F5344CB8AC3E}">
        <p14:creationId xmlns:p14="http://schemas.microsoft.com/office/powerpoint/2010/main" val="34341936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DB251EC-7621-4AA2-9BD2-FA2F6701B60D}" type="slidenum">
              <a:rPr lang="en-GB" smtClean="0"/>
              <a:t>45</a:t>
            </a:fld>
            <a:endParaRPr lang="en-GB" dirty="0"/>
          </a:p>
        </p:txBody>
      </p:sp>
    </p:spTree>
    <p:extLst>
      <p:ext uri="{BB962C8B-B14F-4D97-AF65-F5344CB8AC3E}">
        <p14:creationId xmlns:p14="http://schemas.microsoft.com/office/powerpoint/2010/main" val="2561043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DB251EC-7621-4AA2-9BD2-FA2F6701B60D}" type="slidenum">
              <a:rPr lang="en-GB" smtClean="0"/>
              <a:t>46</a:t>
            </a:fld>
            <a:endParaRPr lang="en-GB" dirty="0"/>
          </a:p>
        </p:txBody>
      </p:sp>
    </p:spTree>
    <p:extLst>
      <p:ext uri="{BB962C8B-B14F-4D97-AF65-F5344CB8AC3E}">
        <p14:creationId xmlns:p14="http://schemas.microsoft.com/office/powerpoint/2010/main" val="14672735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DB251EC-7621-4AA2-9BD2-FA2F6701B60D}" type="slidenum">
              <a:rPr lang="en-GB" smtClean="0"/>
              <a:t>9</a:t>
            </a:fld>
            <a:endParaRPr lang="en-GB" dirty="0"/>
          </a:p>
        </p:txBody>
      </p:sp>
    </p:spTree>
    <p:extLst>
      <p:ext uri="{BB962C8B-B14F-4D97-AF65-F5344CB8AC3E}">
        <p14:creationId xmlns:p14="http://schemas.microsoft.com/office/powerpoint/2010/main" val="4287578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DB251EC-7621-4AA2-9BD2-FA2F6701B60D}" type="slidenum">
              <a:rPr lang="en-GB" smtClean="0"/>
              <a:t>15</a:t>
            </a:fld>
            <a:endParaRPr lang="en-GB" dirty="0"/>
          </a:p>
        </p:txBody>
      </p:sp>
    </p:spTree>
    <p:extLst>
      <p:ext uri="{BB962C8B-B14F-4D97-AF65-F5344CB8AC3E}">
        <p14:creationId xmlns:p14="http://schemas.microsoft.com/office/powerpoint/2010/main" val="40552177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DB251EC-7621-4AA2-9BD2-FA2F6701B60D}" type="slidenum">
              <a:rPr lang="en-GB" smtClean="0"/>
              <a:t>17</a:t>
            </a:fld>
            <a:endParaRPr lang="en-GB" dirty="0"/>
          </a:p>
        </p:txBody>
      </p:sp>
    </p:spTree>
    <p:extLst>
      <p:ext uri="{BB962C8B-B14F-4D97-AF65-F5344CB8AC3E}">
        <p14:creationId xmlns:p14="http://schemas.microsoft.com/office/powerpoint/2010/main" val="12899379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DB251EC-7621-4AA2-9BD2-FA2F6701B60D}" type="slidenum">
              <a:rPr lang="en-GB" smtClean="0"/>
              <a:t>18</a:t>
            </a:fld>
            <a:endParaRPr lang="en-GB" dirty="0"/>
          </a:p>
        </p:txBody>
      </p:sp>
    </p:spTree>
    <p:extLst>
      <p:ext uri="{BB962C8B-B14F-4D97-AF65-F5344CB8AC3E}">
        <p14:creationId xmlns:p14="http://schemas.microsoft.com/office/powerpoint/2010/main" val="40227072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DB251EC-7621-4AA2-9BD2-FA2F6701B60D}" type="slidenum">
              <a:rPr lang="en-GB" smtClean="0"/>
              <a:t>19</a:t>
            </a:fld>
            <a:endParaRPr lang="en-GB" dirty="0"/>
          </a:p>
        </p:txBody>
      </p:sp>
    </p:spTree>
    <p:extLst>
      <p:ext uri="{BB962C8B-B14F-4D97-AF65-F5344CB8AC3E}">
        <p14:creationId xmlns:p14="http://schemas.microsoft.com/office/powerpoint/2010/main" val="34530057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DB251EC-7621-4AA2-9BD2-FA2F6701B60D}" type="slidenum">
              <a:rPr lang="en-GB" smtClean="0"/>
              <a:t>20</a:t>
            </a:fld>
            <a:endParaRPr lang="en-GB" dirty="0"/>
          </a:p>
        </p:txBody>
      </p:sp>
    </p:spTree>
    <p:extLst>
      <p:ext uri="{BB962C8B-B14F-4D97-AF65-F5344CB8AC3E}">
        <p14:creationId xmlns:p14="http://schemas.microsoft.com/office/powerpoint/2010/main" val="32524407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w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oleObject" Target="../embeddings/oleObject2.bin"/><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72E8E-4246-4F16-9948-4108A1C5CD9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D0177FB-E251-4A10-BD5F-1B9BD1B13C9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EE3A37A-5241-40B3-AA9F-7A58623F8E9C}"/>
              </a:ext>
            </a:extLst>
          </p:cNvPr>
          <p:cNvSpPr>
            <a:spLocks noGrp="1"/>
          </p:cNvSpPr>
          <p:nvPr>
            <p:ph type="dt" sz="half" idx="10"/>
          </p:nvPr>
        </p:nvSpPr>
        <p:spPr/>
        <p:txBody>
          <a:bodyPr/>
          <a:lstStyle/>
          <a:p>
            <a:fld id="{8010DE04-E550-4433-9759-9C75D5D0FED7}" type="datetimeFigureOut">
              <a:rPr lang="en-GB" smtClean="0"/>
              <a:t>27/11/2024</a:t>
            </a:fld>
            <a:endParaRPr lang="en-GB" dirty="0"/>
          </a:p>
        </p:txBody>
      </p:sp>
      <p:sp>
        <p:nvSpPr>
          <p:cNvPr id="5" name="Footer Placeholder 4">
            <a:extLst>
              <a:ext uri="{FF2B5EF4-FFF2-40B4-BE49-F238E27FC236}">
                <a16:creationId xmlns:a16="http://schemas.microsoft.com/office/drawing/2014/main" id="{68A5B6A2-C8C6-444B-AA7B-865F07C05EA7}"/>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91329C62-709C-407A-A150-80DF5052EBD3}"/>
              </a:ext>
            </a:extLst>
          </p:cNvPr>
          <p:cNvSpPr>
            <a:spLocks noGrp="1"/>
          </p:cNvSpPr>
          <p:nvPr>
            <p:ph type="sldNum" sz="quarter" idx="12"/>
          </p:nvPr>
        </p:nvSpPr>
        <p:spPr/>
        <p:txBody>
          <a:bodyPr/>
          <a:lstStyle/>
          <a:p>
            <a:fld id="{6C6BDFC9-093F-4A12-B814-017A9EAFFCFF}" type="slidenum">
              <a:rPr lang="en-GB" smtClean="0"/>
              <a:t>‹#›</a:t>
            </a:fld>
            <a:endParaRPr lang="en-GB" dirty="0"/>
          </a:p>
        </p:txBody>
      </p:sp>
      <p:pic>
        <p:nvPicPr>
          <p:cNvPr id="7" name="Picture 6">
            <a:extLst>
              <a:ext uri="{FF2B5EF4-FFF2-40B4-BE49-F238E27FC236}">
                <a16:creationId xmlns:a16="http://schemas.microsoft.com/office/drawing/2014/main" id="{FA4B184C-1EB1-407B-B026-4ED83490719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1999" cy="6858000"/>
          </a:xfrm>
          <a:prstGeom prst="rect">
            <a:avLst/>
          </a:prstGeom>
        </p:spPr>
      </p:pic>
      <p:graphicFrame>
        <p:nvGraphicFramePr>
          <p:cNvPr id="11" name="Object 10">
            <a:extLst>
              <a:ext uri="{FF2B5EF4-FFF2-40B4-BE49-F238E27FC236}">
                <a16:creationId xmlns:a16="http://schemas.microsoft.com/office/drawing/2014/main" id="{EF75DE29-E219-7D8A-6F46-7397A68EF5BC}"/>
              </a:ext>
            </a:extLst>
          </p:cNvPr>
          <p:cNvGraphicFramePr>
            <a:graphicFrameLocks noChangeAspect="1"/>
          </p:cNvGraphicFramePr>
          <p:nvPr userDrawn="1">
            <p:extLst>
              <p:ext uri="{D42A27DB-BD31-4B8C-83A1-F6EECF244321}">
                <p14:modId xmlns:p14="http://schemas.microsoft.com/office/powerpoint/2010/main" val="1220864490"/>
              </p:ext>
            </p:extLst>
          </p:nvPr>
        </p:nvGraphicFramePr>
        <p:xfrm>
          <a:off x="0" y="0"/>
          <a:ext cx="9877425" cy="1272209"/>
        </p:xfrm>
        <a:graphic>
          <a:graphicData uri="http://schemas.openxmlformats.org/presentationml/2006/ole">
            <mc:AlternateContent xmlns:mc="http://schemas.openxmlformats.org/markup-compatibility/2006">
              <mc:Choice xmlns:v="urn:schemas-microsoft-com:vml" Requires="v">
                <p:oleObj r:id="rId3" imgW="6172200" imgH="644400" progId="">
                  <p:embed/>
                </p:oleObj>
              </mc:Choice>
              <mc:Fallback>
                <p:oleObj r:id="rId3" imgW="6172200" imgH="644400" progId="">
                  <p:embed/>
                  <p:pic>
                    <p:nvPicPr>
                      <p:cNvPr id="8" name="Object 7">
                        <a:extLst>
                          <a:ext uri="{FF2B5EF4-FFF2-40B4-BE49-F238E27FC236}">
                            <a16:creationId xmlns:a16="http://schemas.microsoft.com/office/drawing/2014/main" id="{967610B5-B26D-4989-A1FD-22CCA20FCA1F}"/>
                          </a:ext>
                        </a:extLst>
                      </p:cNvPr>
                      <p:cNvPicPr/>
                      <p:nvPr/>
                    </p:nvPicPr>
                    <p:blipFill>
                      <a:blip r:embed="rId4"/>
                      <a:stretch>
                        <a:fillRect/>
                      </a:stretch>
                    </p:blipFill>
                    <p:spPr>
                      <a:xfrm>
                        <a:off x="0" y="0"/>
                        <a:ext cx="9877425" cy="1272209"/>
                      </a:xfrm>
                      <a:prstGeom prst="rect">
                        <a:avLst/>
                      </a:prstGeom>
                    </p:spPr>
                  </p:pic>
                </p:oleObj>
              </mc:Fallback>
            </mc:AlternateContent>
          </a:graphicData>
        </a:graphic>
      </p:graphicFrame>
      <p:pic>
        <p:nvPicPr>
          <p:cNvPr id="12" name="Picture 11" descr="A black and white logo&#10;&#10;Description automatically generated">
            <a:extLst>
              <a:ext uri="{FF2B5EF4-FFF2-40B4-BE49-F238E27FC236}">
                <a16:creationId xmlns:a16="http://schemas.microsoft.com/office/drawing/2014/main" id="{4C014479-9235-7A9F-EF04-54F12B3EFCC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04032" y="23813"/>
            <a:ext cx="1497542" cy="904875"/>
          </a:xfrm>
          <a:prstGeom prst="rect">
            <a:avLst/>
          </a:prstGeom>
        </p:spPr>
      </p:pic>
    </p:spTree>
    <p:extLst>
      <p:ext uri="{BB962C8B-B14F-4D97-AF65-F5344CB8AC3E}">
        <p14:creationId xmlns:p14="http://schemas.microsoft.com/office/powerpoint/2010/main" val="15445826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C5D9D-C2A7-4F4C-A411-05AEE6405E7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90E412A-4C2B-4761-9227-2DCB5E65DF4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53EFFD-C61D-43BD-98D0-AB2B80993589}"/>
              </a:ext>
            </a:extLst>
          </p:cNvPr>
          <p:cNvSpPr>
            <a:spLocks noGrp="1"/>
          </p:cNvSpPr>
          <p:nvPr>
            <p:ph type="dt" sz="half" idx="10"/>
          </p:nvPr>
        </p:nvSpPr>
        <p:spPr/>
        <p:txBody>
          <a:bodyPr/>
          <a:lstStyle/>
          <a:p>
            <a:fld id="{8010DE04-E550-4433-9759-9C75D5D0FED7}" type="datetimeFigureOut">
              <a:rPr lang="en-GB" smtClean="0"/>
              <a:t>27/11/2024</a:t>
            </a:fld>
            <a:endParaRPr lang="en-GB" dirty="0"/>
          </a:p>
        </p:txBody>
      </p:sp>
      <p:sp>
        <p:nvSpPr>
          <p:cNvPr id="5" name="Footer Placeholder 4">
            <a:extLst>
              <a:ext uri="{FF2B5EF4-FFF2-40B4-BE49-F238E27FC236}">
                <a16:creationId xmlns:a16="http://schemas.microsoft.com/office/drawing/2014/main" id="{9F83F492-BEAA-4796-A07F-03A41BEF3309}"/>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53962110-2AF1-4D20-A85D-1021C829D3B5}"/>
              </a:ext>
            </a:extLst>
          </p:cNvPr>
          <p:cNvSpPr>
            <a:spLocks noGrp="1"/>
          </p:cNvSpPr>
          <p:nvPr>
            <p:ph type="sldNum" sz="quarter" idx="12"/>
          </p:nvPr>
        </p:nvSpPr>
        <p:spPr/>
        <p:txBody>
          <a:bodyPr/>
          <a:lstStyle/>
          <a:p>
            <a:fld id="{6C6BDFC9-093F-4A12-B814-017A9EAFFCFF}" type="slidenum">
              <a:rPr lang="en-GB" smtClean="0"/>
              <a:t>‹#›</a:t>
            </a:fld>
            <a:endParaRPr lang="en-GB" dirty="0"/>
          </a:p>
        </p:txBody>
      </p:sp>
    </p:spTree>
    <p:extLst>
      <p:ext uri="{BB962C8B-B14F-4D97-AF65-F5344CB8AC3E}">
        <p14:creationId xmlns:p14="http://schemas.microsoft.com/office/powerpoint/2010/main" val="13963489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6DAA85D-3F6D-4D0B-9E90-102994EF8A3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C8AD967-5E26-46CD-906E-4DA0007100C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E9AF7DF-7DE3-4706-9E5E-1B7EDBCF15F7}"/>
              </a:ext>
            </a:extLst>
          </p:cNvPr>
          <p:cNvSpPr>
            <a:spLocks noGrp="1"/>
          </p:cNvSpPr>
          <p:nvPr>
            <p:ph type="dt" sz="half" idx="10"/>
          </p:nvPr>
        </p:nvSpPr>
        <p:spPr/>
        <p:txBody>
          <a:bodyPr/>
          <a:lstStyle/>
          <a:p>
            <a:fld id="{8010DE04-E550-4433-9759-9C75D5D0FED7}" type="datetimeFigureOut">
              <a:rPr lang="en-GB" smtClean="0"/>
              <a:t>27/11/2024</a:t>
            </a:fld>
            <a:endParaRPr lang="en-GB" dirty="0"/>
          </a:p>
        </p:txBody>
      </p:sp>
      <p:sp>
        <p:nvSpPr>
          <p:cNvPr id="5" name="Footer Placeholder 4">
            <a:extLst>
              <a:ext uri="{FF2B5EF4-FFF2-40B4-BE49-F238E27FC236}">
                <a16:creationId xmlns:a16="http://schemas.microsoft.com/office/drawing/2014/main" id="{4A4B6730-80C5-49F6-A2C5-1689287681B5}"/>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359677E8-71FB-4588-8593-D5F44148D254}"/>
              </a:ext>
            </a:extLst>
          </p:cNvPr>
          <p:cNvSpPr>
            <a:spLocks noGrp="1"/>
          </p:cNvSpPr>
          <p:nvPr>
            <p:ph type="sldNum" sz="quarter" idx="12"/>
          </p:nvPr>
        </p:nvSpPr>
        <p:spPr/>
        <p:txBody>
          <a:bodyPr/>
          <a:lstStyle/>
          <a:p>
            <a:fld id="{6C6BDFC9-093F-4A12-B814-017A9EAFFCFF}" type="slidenum">
              <a:rPr lang="en-GB" smtClean="0"/>
              <a:t>‹#›</a:t>
            </a:fld>
            <a:endParaRPr lang="en-GB" dirty="0"/>
          </a:p>
        </p:txBody>
      </p:sp>
    </p:spTree>
    <p:extLst>
      <p:ext uri="{BB962C8B-B14F-4D97-AF65-F5344CB8AC3E}">
        <p14:creationId xmlns:p14="http://schemas.microsoft.com/office/powerpoint/2010/main" val="9816712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A14B8EB-63DC-419E-812D-825EFCAAB4EE}"/>
              </a:ext>
            </a:extLst>
          </p:cNvPr>
          <p:cNvSpPr>
            <a:spLocks noGrp="1"/>
          </p:cNvSpPr>
          <p:nvPr>
            <p:ph type="dt" sz="half" idx="10"/>
          </p:nvPr>
        </p:nvSpPr>
        <p:spPr/>
        <p:txBody>
          <a:bodyPr/>
          <a:lstStyle/>
          <a:p>
            <a:fld id="{8010DE04-E550-4433-9759-9C75D5D0FED7}" type="datetimeFigureOut">
              <a:rPr lang="en-GB" smtClean="0"/>
              <a:t>27/11/2024</a:t>
            </a:fld>
            <a:endParaRPr lang="en-GB"/>
          </a:p>
        </p:txBody>
      </p:sp>
      <p:sp>
        <p:nvSpPr>
          <p:cNvPr id="5" name="Footer Placeholder 4">
            <a:extLst>
              <a:ext uri="{FF2B5EF4-FFF2-40B4-BE49-F238E27FC236}">
                <a16:creationId xmlns:a16="http://schemas.microsoft.com/office/drawing/2014/main" id="{8210A566-E622-47D4-86C2-F23ECB3B438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41AF088-FEC4-451B-93FE-5BE4D4A5BEE3}"/>
              </a:ext>
            </a:extLst>
          </p:cNvPr>
          <p:cNvSpPr>
            <a:spLocks noGrp="1"/>
          </p:cNvSpPr>
          <p:nvPr>
            <p:ph type="sldNum" sz="quarter" idx="12"/>
          </p:nvPr>
        </p:nvSpPr>
        <p:spPr/>
        <p:txBody>
          <a:bodyPr/>
          <a:lstStyle/>
          <a:p>
            <a:fld id="{6C6BDFC9-093F-4A12-B814-017A9EAFFCFF}" type="slidenum">
              <a:rPr lang="en-GB" smtClean="0"/>
              <a:t>‹#›</a:t>
            </a:fld>
            <a:endParaRPr lang="en-GB"/>
          </a:p>
        </p:txBody>
      </p:sp>
      <p:graphicFrame>
        <p:nvGraphicFramePr>
          <p:cNvPr id="8" name="Object 7">
            <a:extLst>
              <a:ext uri="{FF2B5EF4-FFF2-40B4-BE49-F238E27FC236}">
                <a16:creationId xmlns:a16="http://schemas.microsoft.com/office/drawing/2014/main" id="{E69B76AF-1BFF-02E7-9AB4-01DEAD8FA390}"/>
              </a:ext>
            </a:extLst>
          </p:cNvPr>
          <p:cNvGraphicFramePr>
            <a:graphicFrameLocks noChangeAspect="1"/>
          </p:cNvGraphicFramePr>
          <p:nvPr userDrawn="1"/>
        </p:nvGraphicFramePr>
        <p:xfrm>
          <a:off x="-1" y="0"/>
          <a:ext cx="12183125" cy="1272209"/>
        </p:xfrm>
        <a:graphic>
          <a:graphicData uri="http://schemas.openxmlformats.org/presentationml/2006/ole">
            <mc:AlternateContent xmlns:mc="http://schemas.openxmlformats.org/markup-compatibility/2006">
              <mc:Choice xmlns:v="urn:schemas-microsoft-com:vml" Requires="v">
                <p:oleObj r:id="rId2" imgW="6172200" imgH="644400" progId="">
                  <p:embed/>
                </p:oleObj>
              </mc:Choice>
              <mc:Fallback>
                <p:oleObj r:id="rId2" imgW="6172200" imgH="644400" progId="">
                  <p:embed/>
                  <p:pic>
                    <p:nvPicPr>
                      <p:cNvPr id="8" name="Object 7">
                        <a:extLst>
                          <a:ext uri="{FF2B5EF4-FFF2-40B4-BE49-F238E27FC236}">
                            <a16:creationId xmlns:a16="http://schemas.microsoft.com/office/drawing/2014/main" id="{E69B76AF-1BFF-02E7-9AB4-01DEAD8FA390}"/>
                          </a:ext>
                        </a:extLst>
                      </p:cNvPr>
                      <p:cNvPicPr/>
                      <p:nvPr/>
                    </p:nvPicPr>
                    <p:blipFill>
                      <a:blip r:embed="rId3"/>
                      <a:stretch>
                        <a:fillRect/>
                      </a:stretch>
                    </p:blipFill>
                    <p:spPr>
                      <a:xfrm>
                        <a:off x="-1" y="0"/>
                        <a:ext cx="12183125" cy="1272209"/>
                      </a:xfrm>
                      <a:prstGeom prst="rect">
                        <a:avLst/>
                      </a:prstGeom>
                    </p:spPr>
                  </p:pic>
                </p:oleObj>
              </mc:Fallback>
            </mc:AlternateContent>
          </a:graphicData>
        </a:graphic>
      </p:graphicFrame>
      <p:pic>
        <p:nvPicPr>
          <p:cNvPr id="11" name="Picture 10" descr="A group of people in clothing&#10;&#10;Description automatically generated">
            <a:extLst>
              <a:ext uri="{FF2B5EF4-FFF2-40B4-BE49-F238E27FC236}">
                <a16:creationId xmlns:a16="http://schemas.microsoft.com/office/drawing/2014/main" id="{E82BB192-28FA-5191-1335-40F5C08F23C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9051" y="4829175"/>
            <a:ext cx="12252753" cy="2028825"/>
          </a:xfrm>
          <a:prstGeom prst="rect">
            <a:avLst/>
          </a:prstGeom>
        </p:spPr>
      </p:pic>
      <p:pic>
        <p:nvPicPr>
          <p:cNvPr id="12" name="Picture 11">
            <a:extLst>
              <a:ext uri="{FF2B5EF4-FFF2-40B4-BE49-F238E27FC236}">
                <a16:creationId xmlns:a16="http://schemas.microsoft.com/office/drawing/2014/main" id="{00360C92-3FDB-F58D-7D70-BCD261BA8E34}"/>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283935" y="136525"/>
            <a:ext cx="1704033" cy="505140"/>
          </a:xfrm>
          <a:prstGeom prst="rect">
            <a:avLst/>
          </a:prstGeom>
        </p:spPr>
      </p:pic>
      <p:pic>
        <p:nvPicPr>
          <p:cNvPr id="13" name="Picture 12" descr="A black and white logo&#10;&#10;Description automatically generated">
            <a:extLst>
              <a:ext uri="{FF2B5EF4-FFF2-40B4-BE49-F238E27FC236}">
                <a16:creationId xmlns:a16="http://schemas.microsoft.com/office/drawing/2014/main" id="{6E204D58-64F2-6DA8-653C-5AAB9B3685EB}"/>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04032" y="23813"/>
            <a:ext cx="1497542" cy="904875"/>
          </a:xfrm>
          <a:prstGeom prst="rect">
            <a:avLst/>
          </a:prstGeom>
        </p:spPr>
      </p:pic>
    </p:spTree>
    <p:extLst>
      <p:ext uri="{BB962C8B-B14F-4D97-AF65-F5344CB8AC3E}">
        <p14:creationId xmlns:p14="http://schemas.microsoft.com/office/powerpoint/2010/main" val="42383105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2CFD9-9038-488A-B664-F1260402F60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48886E1-79FD-46B5-871E-B6DF7FB37E6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A14B8EB-63DC-419E-812D-825EFCAAB4EE}"/>
              </a:ext>
            </a:extLst>
          </p:cNvPr>
          <p:cNvSpPr>
            <a:spLocks noGrp="1"/>
          </p:cNvSpPr>
          <p:nvPr>
            <p:ph type="dt" sz="half" idx="10"/>
          </p:nvPr>
        </p:nvSpPr>
        <p:spPr/>
        <p:txBody>
          <a:bodyPr/>
          <a:lstStyle/>
          <a:p>
            <a:fld id="{8010DE04-E550-4433-9759-9C75D5D0FED7}" type="datetimeFigureOut">
              <a:rPr lang="en-GB" smtClean="0"/>
              <a:t>27/11/2024</a:t>
            </a:fld>
            <a:endParaRPr lang="en-GB" dirty="0"/>
          </a:p>
        </p:txBody>
      </p:sp>
      <p:sp>
        <p:nvSpPr>
          <p:cNvPr id="5" name="Footer Placeholder 4">
            <a:extLst>
              <a:ext uri="{FF2B5EF4-FFF2-40B4-BE49-F238E27FC236}">
                <a16:creationId xmlns:a16="http://schemas.microsoft.com/office/drawing/2014/main" id="{8210A566-E622-47D4-86C2-F23ECB3B4384}"/>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541AF088-FEC4-451B-93FE-5BE4D4A5BEE3}"/>
              </a:ext>
            </a:extLst>
          </p:cNvPr>
          <p:cNvSpPr>
            <a:spLocks noGrp="1"/>
          </p:cNvSpPr>
          <p:nvPr>
            <p:ph type="sldNum" sz="quarter" idx="12"/>
          </p:nvPr>
        </p:nvSpPr>
        <p:spPr/>
        <p:txBody>
          <a:bodyPr/>
          <a:lstStyle/>
          <a:p>
            <a:fld id="{6C6BDFC9-093F-4A12-B814-017A9EAFFCFF}" type="slidenum">
              <a:rPr lang="en-GB" smtClean="0"/>
              <a:t>‹#›</a:t>
            </a:fld>
            <a:endParaRPr lang="en-GB" dirty="0"/>
          </a:p>
        </p:txBody>
      </p:sp>
    </p:spTree>
    <p:extLst>
      <p:ext uri="{BB962C8B-B14F-4D97-AF65-F5344CB8AC3E}">
        <p14:creationId xmlns:p14="http://schemas.microsoft.com/office/powerpoint/2010/main" val="8513911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E7BD1-B93D-496A-9CE9-D60945372CB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30130DD-5738-4890-A0B7-E527237BD49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43A6EA9-13AC-4F80-A37D-BB751BB898FE}"/>
              </a:ext>
            </a:extLst>
          </p:cNvPr>
          <p:cNvSpPr>
            <a:spLocks noGrp="1"/>
          </p:cNvSpPr>
          <p:nvPr>
            <p:ph type="dt" sz="half" idx="10"/>
          </p:nvPr>
        </p:nvSpPr>
        <p:spPr/>
        <p:txBody>
          <a:bodyPr/>
          <a:lstStyle/>
          <a:p>
            <a:fld id="{8010DE04-E550-4433-9759-9C75D5D0FED7}" type="datetimeFigureOut">
              <a:rPr lang="en-GB" smtClean="0"/>
              <a:t>27/11/2024</a:t>
            </a:fld>
            <a:endParaRPr lang="en-GB" dirty="0"/>
          </a:p>
        </p:txBody>
      </p:sp>
      <p:sp>
        <p:nvSpPr>
          <p:cNvPr id="5" name="Footer Placeholder 4">
            <a:extLst>
              <a:ext uri="{FF2B5EF4-FFF2-40B4-BE49-F238E27FC236}">
                <a16:creationId xmlns:a16="http://schemas.microsoft.com/office/drawing/2014/main" id="{E7865DB3-A53C-47E4-ADBA-EECB938383F9}"/>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F43D2EC5-9856-4048-8F5F-DE29A902EF8D}"/>
              </a:ext>
            </a:extLst>
          </p:cNvPr>
          <p:cNvSpPr>
            <a:spLocks noGrp="1"/>
          </p:cNvSpPr>
          <p:nvPr>
            <p:ph type="sldNum" sz="quarter" idx="12"/>
          </p:nvPr>
        </p:nvSpPr>
        <p:spPr/>
        <p:txBody>
          <a:bodyPr/>
          <a:lstStyle/>
          <a:p>
            <a:fld id="{6C6BDFC9-093F-4A12-B814-017A9EAFFCFF}" type="slidenum">
              <a:rPr lang="en-GB" smtClean="0"/>
              <a:t>‹#›</a:t>
            </a:fld>
            <a:endParaRPr lang="en-GB" dirty="0"/>
          </a:p>
        </p:txBody>
      </p:sp>
    </p:spTree>
    <p:extLst>
      <p:ext uri="{BB962C8B-B14F-4D97-AF65-F5344CB8AC3E}">
        <p14:creationId xmlns:p14="http://schemas.microsoft.com/office/powerpoint/2010/main" val="3700227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46213-CD58-4A1D-873A-0774DD11A02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F794DBA-A6C5-439F-B1A3-422691042A4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CED10CC-D0B1-4E97-9AAF-055E0592D5B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2B2BADE-97E3-4E7C-8C4B-470289F75671}"/>
              </a:ext>
            </a:extLst>
          </p:cNvPr>
          <p:cNvSpPr>
            <a:spLocks noGrp="1"/>
          </p:cNvSpPr>
          <p:nvPr>
            <p:ph type="dt" sz="half" idx="10"/>
          </p:nvPr>
        </p:nvSpPr>
        <p:spPr/>
        <p:txBody>
          <a:bodyPr/>
          <a:lstStyle/>
          <a:p>
            <a:fld id="{8010DE04-E550-4433-9759-9C75D5D0FED7}" type="datetimeFigureOut">
              <a:rPr lang="en-GB" smtClean="0"/>
              <a:t>27/11/2024</a:t>
            </a:fld>
            <a:endParaRPr lang="en-GB" dirty="0"/>
          </a:p>
        </p:txBody>
      </p:sp>
      <p:sp>
        <p:nvSpPr>
          <p:cNvPr id="6" name="Footer Placeholder 5">
            <a:extLst>
              <a:ext uri="{FF2B5EF4-FFF2-40B4-BE49-F238E27FC236}">
                <a16:creationId xmlns:a16="http://schemas.microsoft.com/office/drawing/2014/main" id="{4B6C2E53-073E-4C12-8DEA-00FDA2C26DA3}"/>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0F2D842A-F83E-49E4-A798-B26958FF9183}"/>
              </a:ext>
            </a:extLst>
          </p:cNvPr>
          <p:cNvSpPr>
            <a:spLocks noGrp="1"/>
          </p:cNvSpPr>
          <p:nvPr>
            <p:ph type="sldNum" sz="quarter" idx="12"/>
          </p:nvPr>
        </p:nvSpPr>
        <p:spPr/>
        <p:txBody>
          <a:bodyPr/>
          <a:lstStyle/>
          <a:p>
            <a:fld id="{6C6BDFC9-093F-4A12-B814-017A9EAFFCFF}" type="slidenum">
              <a:rPr lang="en-GB" smtClean="0"/>
              <a:t>‹#›</a:t>
            </a:fld>
            <a:endParaRPr lang="en-GB" dirty="0"/>
          </a:p>
        </p:txBody>
      </p:sp>
    </p:spTree>
    <p:extLst>
      <p:ext uri="{BB962C8B-B14F-4D97-AF65-F5344CB8AC3E}">
        <p14:creationId xmlns:p14="http://schemas.microsoft.com/office/powerpoint/2010/main" val="32889563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8E852-CA00-4247-9DC6-19C1D843D68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F8B2DD9-8D01-4CD0-AA26-344D2F2DD3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B0CCF83-2DA5-4E98-828A-8F6FB732350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C62B594-7FD1-4B05-9A50-ABBF05A990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CDBCBD6-D806-495F-A1D9-7C0565EDD2D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8BC1AA0-31A8-4959-A651-6ADB6C4DCB65}"/>
              </a:ext>
            </a:extLst>
          </p:cNvPr>
          <p:cNvSpPr>
            <a:spLocks noGrp="1"/>
          </p:cNvSpPr>
          <p:nvPr>
            <p:ph type="dt" sz="half" idx="10"/>
          </p:nvPr>
        </p:nvSpPr>
        <p:spPr/>
        <p:txBody>
          <a:bodyPr/>
          <a:lstStyle/>
          <a:p>
            <a:fld id="{8010DE04-E550-4433-9759-9C75D5D0FED7}" type="datetimeFigureOut">
              <a:rPr lang="en-GB" smtClean="0"/>
              <a:t>27/11/2024</a:t>
            </a:fld>
            <a:endParaRPr lang="en-GB" dirty="0"/>
          </a:p>
        </p:txBody>
      </p:sp>
      <p:sp>
        <p:nvSpPr>
          <p:cNvPr id="8" name="Footer Placeholder 7">
            <a:extLst>
              <a:ext uri="{FF2B5EF4-FFF2-40B4-BE49-F238E27FC236}">
                <a16:creationId xmlns:a16="http://schemas.microsoft.com/office/drawing/2014/main" id="{8742354A-8A06-4065-B5C2-4585755F7FC6}"/>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4CC0DBEB-3011-443C-A437-639C035EE68A}"/>
              </a:ext>
            </a:extLst>
          </p:cNvPr>
          <p:cNvSpPr>
            <a:spLocks noGrp="1"/>
          </p:cNvSpPr>
          <p:nvPr>
            <p:ph type="sldNum" sz="quarter" idx="12"/>
          </p:nvPr>
        </p:nvSpPr>
        <p:spPr/>
        <p:txBody>
          <a:bodyPr/>
          <a:lstStyle/>
          <a:p>
            <a:fld id="{6C6BDFC9-093F-4A12-B814-017A9EAFFCFF}" type="slidenum">
              <a:rPr lang="en-GB" smtClean="0"/>
              <a:t>‹#›</a:t>
            </a:fld>
            <a:endParaRPr lang="en-GB" dirty="0"/>
          </a:p>
        </p:txBody>
      </p:sp>
    </p:spTree>
    <p:extLst>
      <p:ext uri="{BB962C8B-B14F-4D97-AF65-F5344CB8AC3E}">
        <p14:creationId xmlns:p14="http://schemas.microsoft.com/office/powerpoint/2010/main" val="34771897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75F1A-DB59-4988-82B3-59F2F1BFE3A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A371CDF-9AFA-43F2-BE95-58B488B9448E}"/>
              </a:ext>
            </a:extLst>
          </p:cNvPr>
          <p:cNvSpPr>
            <a:spLocks noGrp="1"/>
          </p:cNvSpPr>
          <p:nvPr>
            <p:ph type="dt" sz="half" idx="10"/>
          </p:nvPr>
        </p:nvSpPr>
        <p:spPr/>
        <p:txBody>
          <a:bodyPr/>
          <a:lstStyle/>
          <a:p>
            <a:fld id="{8010DE04-E550-4433-9759-9C75D5D0FED7}" type="datetimeFigureOut">
              <a:rPr lang="en-GB" smtClean="0"/>
              <a:t>27/11/2024</a:t>
            </a:fld>
            <a:endParaRPr lang="en-GB" dirty="0"/>
          </a:p>
        </p:txBody>
      </p:sp>
      <p:sp>
        <p:nvSpPr>
          <p:cNvPr id="4" name="Footer Placeholder 3">
            <a:extLst>
              <a:ext uri="{FF2B5EF4-FFF2-40B4-BE49-F238E27FC236}">
                <a16:creationId xmlns:a16="http://schemas.microsoft.com/office/drawing/2014/main" id="{82397B87-7B75-4A17-8FCE-AE6028546309}"/>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9A868B1-E038-4579-81D1-002F6EC9FEC8}"/>
              </a:ext>
            </a:extLst>
          </p:cNvPr>
          <p:cNvSpPr>
            <a:spLocks noGrp="1"/>
          </p:cNvSpPr>
          <p:nvPr>
            <p:ph type="sldNum" sz="quarter" idx="12"/>
          </p:nvPr>
        </p:nvSpPr>
        <p:spPr/>
        <p:txBody>
          <a:bodyPr/>
          <a:lstStyle/>
          <a:p>
            <a:fld id="{6C6BDFC9-093F-4A12-B814-017A9EAFFCFF}" type="slidenum">
              <a:rPr lang="en-GB" smtClean="0"/>
              <a:t>‹#›</a:t>
            </a:fld>
            <a:endParaRPr lang="en-GB" dirty="0"/>
          </a:p>
        </p:txBody>
      </p:sp>
    </p:spTree>
    <p:extLst>
      <p:ext uri="{BB962C8B-B14F-4D97-AF65-F5344CB8AC3E}">
        <p14:creationId xmlns:p14="http://schemas.microsoft.com/office/powerpoint/2010/main" val="719519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43C75D-101F-4DCC-9EF7-B1DC7D8C3154}"/>
              </a:ext>
            </a:extLst>
          </p:cNvPr>
          <p:cNvSpPr>
            <a:spLocks noGrp="1"/>
          </p:cNvSpPr>
          <p:nvPr>
            <p:ph type="dt" sz="half" idx="10"/>
          </p:nvPr>
        </p:nvSpPr>
        <p:spPr/>
        <p:txBody>
          <a:bodyPr/>
          <a:lstStyle/>
          <a:p>
            <a:fld id="{8010DE04-E550-4433-9759-9C75D5D0FED7}" type="datetimeFigureOut">
              <a:rPr lang="en-GB" smtClean="0"/>
              <a:t>27/11/2024</a:t>
            </a:fld>
            <a:endParaRPr lang="en-GB" dirty="0"/>
          </a:p>
        </p:txBody>
      </p:sp>
      <p:sp>
        <p:nvSpPr>
          <p:cNvPr id="3" name="Footer Placeholder 2">
            <a:extLst>
              <a:ext uri="{FF2B5EF4-FFF2-40B4-BE49-F238E27FC236}">
                <a16:creationId xmlns:a16="http://schemas.microsoft.com/office/drawing/2014/main" id="{693B147C-494C-4964-8150-E796CB7E74C5}"/>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FCBDD3FB-4D34-401C-822D-22741DCFD222}"/>
              </a:ext>
            </a:extLst>
          </p:cNvPr>
          <p:cNvSpPr>
            <a:spLocks noGrp="1"/>
          </p:cNvSpPr>
          <p:nvPr>
            <p:ph type="sldNum" sz="quarter" idx="12"/>
          </p:nvPr>
        </p:nvSpPr>
        <p:spPr/>
        <p:txBody>
          <a:bodyPr/>
          <a:lstStyle/>
          <a:p>
            <a:fld id="{6C6BDFC9-093F-4A12-B814-017A9EAFFCFF}" type="slidenum">
              <a:rPr lang="en-GB" smtClean="0"/>
              <a:t>‹#›</a:t>
            </a:fld>
            <a:endParaRPr lang="en-GB" dirty="0"/>
          </a:p>
        </p:txBody>
      </p:sp>
    </p:spTree>
    <p:extLst>
      <p:ext uri="{BB962C8B-B14F-4D97-AF65-F5344CB8AC3E}">
        <p14:creationId xmlns:p14="http://schemas.microsoft.com/office/powerpoint/2010/main" val="3075859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FE760-4E3D-463E-B01C-CC717A9C67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604E03B-1367-48DA-B820-7A04FE69FD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616C2E6-4113-428B-8362-BA2CD05D18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69F3A64-E380-4CB4-BD63-4222FBD21EC2}"/>
              </a:ext>
            </a:extLst>
          </p:cNvPr>
          <p:cNvSpPr>
            <a:spLocks noGrp="1"/>
          </p:cNvSpPr>
          <p:nvPr>
            <p:ph type="dt" sz="half" idx="10"/>
          </p:nvPr>
        </p:nvSpPr>
        <p:spPr/>
        <p:txBody>
          <a:bodyPr/>
          <a:lstStyle/>
          <a:p>
            <a:fld id="{8010DE04-E550-4433-9759-9C75D5D0FED7}" type="datetimeFigureOut">
              <a:rPr lang="en-GB" smtClean="0"/>
              <a:t>27/11/2024</a:t>
            </a:fld>
            <a:endParaRPr lang="en-GB" dirty="0"/>
          </a:p>
        </p:txBody>
      </p:sp>
      <p:sp>
        <p:nvSpPr>
          <p:cNvPr id="6" name="Footer Placeholder 5">
            <a:extLst>
              <a:ext uri="{FF2B5EF4-FFF2-40B4-BE49-F238E27FC236}">
                <a16:creationId xmlns:a16="http://schemas.microsoft.com/office/drawing/2014/main" id="{EC1E298A-42F5-4840-9BFE-825A5C0A375C}"/>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2E61E9E9-9BDD-4D1B-B3A5-764EEBC6D82C}"/>
              </a:ext>
            </a:extLst>
          </p:cNvPr>
          <p:cNvSpPr>
            <a:spLocks noGrp="1"/>
          </p:cNvSpPr>
          <p:nvPr>
            <p:ph type="sldNum" sz="quarter" idx="12"/>
          </p:nvPr>
        </p:nvSpPr>
        <p:spPr/>
        <p:txBody>
          <a:bodyPr/>
          <a:lstStyle/>
          <a:p>
            <a:fld id="{6C6BDFC9-093F-4A12-B814-017A9EAFFCFF}" type="slidenum">
              <a:rPr lang="en-GB" smtClean="0"/>
              <a:t>‹#›</a:t>
            </a:fld>
            <a:endParaRPr lang="en-GB" dirty="0"/>
          </a:p>
        </p:txBody>
      </p:sp>
    </p:spTree>
    <p:extLst>
      <p:ext uri="{BB962C8B-B14F-4D97-AF65-F5344CB8AC3E}">
        <p14:creationId xmlns:p14="http://schemas.microsoft.com/office/powerpoint/2010/main" val="13222569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5107D-21DB-4E1F-AEA5-0A9CA37798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FF395DC-1245-4DF5-88C9-CB51B31D81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E2EDF46D-FE53-478E-92E4-DE5C59542B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236532B-7606-4592-AFBF-7CA4B63B2316}"/>
              </a:ext>
            </a:extLst>
          </p:cNvPr>
          <p:cNvSpPr>
            <a:spLocks noGrp="1"/>
          </p:cNvSpPr>
          <p:nvPr>
            <p:ph type="dt" sz="half" idx="10"/>
          </p:nvPr>
        </p:nvSpPr>
        <p:spPr/>
        <p:txBody>
          <a:bodyPr/>
          <a:lstStyle/>
          <a:p>
            <a:fld id="{8010DE04-E550-4433-9759-9C75D5D0FED7}" type="datetimeFigureOut">
              <a:rPr lang="en-GB" smtClean="0"/>
              <a:t>27/11/2024</a:t>
            </a:fld>
            <a:endParaRPr lang="en-GB" dirty="0"/>
          </a:p>
        </p:txBody>
      </p:sp>
      <p:sp>
        <p:nvSpPr>
          <p:cNvPr id="6" name="Footer Placeholder 5">
            <a:extLst>
              <a:ext uri="{FF2B5EF4-FFF2-40B4-BE49-F238E27FC236}">
                <a16:creationId xmlns:a16="http://schemas.microsoft.com/office/drawing/2014/main" id="{6066AAAA-AF12-4F87-AE49-25A159BACCF3}"/>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5650753D-B37D-4662-8864-A7D95BF96F98}"/>
              </a:ext>
            </a:extLst>
          </p:cNvPr>
          <p:cNvSpPr>
            <a:spLocks noGrp="1"/>
          </p:cNvSpPr>
          <p:nvPr>
            <p:ph type="sldNum" sz="quarter" idx="12"/>
          </p:nvPr>
        </p:nvSpPr>
        <p:spPr/>
        <p:txBody>
          <a:bodyPr/>
          <a:lstStyle/>
          <a:p>
            <a:fld id="{6C6BDFC9-093F-4A12-B814-017A9EAFFCFF}" type="slidenum">
              <a:rPr lang="en-GB" smtClean="0"/>
              <a:t>‹#›</a:t>
            </a:fld>
            <a:endParaRPr lang="en-GB" dirty="0"/>
          </a:p>
        </p:txBody>
      </p:sp>
    </p:spTree>
    <p:extLst>
      <p:ext uri="{BB962C8B-B14F-4D97-AF65-F5344CB8AC3E}">
        <p14:creationId xmlns:p14="http://schemas.microsoft.com/office/powerpoint/2010/main" val="29728681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F78261-2DDA-4572-93E5-B1E2DFB65A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479933E-E6F9-4DD6-AFCF-A37AA224D0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04A1EDC-2A96-43DC-8FAF-A88E74F6F1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10DE04-E550-4433-9759-9C75D5D0FED7}" type="datetimeFigureOut">
              <a:rPr lang="en-GB" smtClean="0"/>
              <a:t>27/11/2024</a:t>
            </a:fld>
            <a:endParaRPr lang="en-GB" dirty="0"/>
          </a:p>
        </p:txBody>
      </p:sp>
      <p:sp>
        <p:nvSpPr>
          <p:cNvPr id="5" name="Footer Placeholder 4">
            <a:extLst>
              <a:ext uri="{FF2B5EF4-FFF2-40B4-BE49-F238E27FC236}">
                <a16:creationId xmlns:a16="http://schemas.microsoft.com/office/drawing/2014/main" id="{5A9541FB-01C3-410E-BB48-005811F001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2D4702AC-0B7C-4F90-9628-CC05C8E317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6BDFC9-093F-4A12-B814-017A9EAFFCFF}" type="slidenum">
              <a:rPr lang="en-GB" smtClean="0"/>
              <a:t>‹#›</a:t>
            </a:fld>
            <a:endParaRPr lang="en-GB" dirty="0"/>
          </a:p>
        </p:txBody>
      </p:sp>
    </p:spTree>
    <p:extLst>
      <p:ext uri="{BB962C8B-B14F-4D97-AF65-F5344CB8AC3E}">
        <p14:creationId xmlns:p14="http://schemas.microsoft.com/office/powerpoint/2010/main" val="29652685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hyperlink" Target="https://digital.onetoonedevelopment.org/charnwood-do-you-see-what-i-see/" TargetMode="External"/><Relationship Id="rId2" Type="http://schemas.openxmlformats.org/officeDocument/2006/relationships/image" Target="../media/image35.png"/><Relationship Id="rId1" Type="http://schemas.openxmlformats.org/officeDocument/2006/relationships/slideLayout" Target="../slideLayouts/slideLayout1.xml"/><Relationship Id="rId4" Type="http://schemas.openxmlformats.org/officeDocument/2006/relationships/hyperlink" Target="https://www.cultureleicestershire.co.uk/virtual-exhibitions/peoples-gallery/"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diagramColors" Target="../diagrams/colors1.xml"/><Relationship Id="rId11" Type="http://schemas.openxmlformats.org/officeDocument/2006/relationships/image" Target="../media/image47.png"/><Relationship Id="rId5" Type="http://schemas.openxmlformats.org/officeDocument/2006/relationships/diagramQuickStyle" Target="../diagrams/quickStyle1.xml"/><Relationship Id="rId10" Type="http://schemas.openxmlformats.org/officeDocument/2006/relationships/image" Target="../media/image46.png"/><Relationship Id="rId4" Type="http://schemas.openxmlformats.org/officeDocument/2006/relationships/diagramLayout" Target="../diagrams/layout1.xml"/><Relationship Id="rId9"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1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54.jpeg"/><Relationship Id="rId4" Type="http://schemas.openxmlformats.org/officeDocument/2006/relationships/image" Target="../media/image53.jpeg"/></Relationships>
</file>

<file path=ppt/slides/_rels/slide2.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png"/><Relationship Id="rId3" Type="http://schemas.openxmlformats.org/officeDocument/2006/relationships/image" Target="../media/image8.jpeg"/><Relationship Id="rId7" Type="http://schemas.openxmlformats.org/officeDocument/2006/relationships/image" Target="../media/image12.jpeg"/><Relationship Id="rId12"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jpeg"/><Relationship Id="rId9" Type="http://schemas.openxmlformats.org/officeDocument/2006/relationships/image" Target="../media/image14.jpeg"/></Relationships>
</file>

<file path=ppt/slides/_rels/slide20.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21.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1.jpeg"/><Relationship Id="rId7" Type="http://schemas.openxmlformats.org/officeDocument/2006/relationships/image" Target="../media/image65.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64.jpeg"/><Relationship Id="rId5" Type="http://schemas.openxmlformats.org/officeDocument/2006/relationships/image" Target="../media/image63.jpeg"/><Relationship Id="rId10" Type="http://schemas.openxmlformats.org/officeDocument/2006/relationships/image" Target="../media/image68.jpeg"/><Relationship Id="rId4" Type="http://schemas.openxmlformats.org/officeDocument/2006/relationships/image" Target="../media/image62.jpeg"/><Relationship Id="rId9" Type="http://schemas.openxmlformats.org/officeDocument/2006/relationships/image" Target="../media/image67.jpeg"/></Relationships>
</file>

<file path=ppt/slides/_rels/slide22.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image" Target="../media/image73.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23.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74.jpeg"/><Relationship Id="rId7" Type="http://schemas.openxmlformats.org/officeDocument/2006/relationships/image" Target="../media/image78.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 Id="rId9" Type="http://schemas.openxmlformats.org/officeDocument/2006/relationships/image" Target="../media/image80.jpeg"/></Relationships>
</file>

<file path=ppt/slides/_rels/slide24.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81.jpeg"/><Relationship Id="rId7" Type="http://schemas.openxmlformats.org/officeDocument/2006/relationships/image" Target="../media/image85.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 Id="rId9" Type="http://schemas.openxmlformats.org/officeDocument/2006/relationships/image" Target="../media/image87.jpeg"/></Relationships>
</file>

<file path=ppt/slides/_rels/slide25.xml.rels><?xml version="1.0" encoding="UTF-8" standalone="yes"?>
<Relationships xmlns="http://schemas.openxmlformats.org/package/2006/relationships"><Relationship Id="rId8" Type="http://schemas.openxmlformats.org/officeDocument/2006/relationships/image" Target="../media/image93.jpeg"/><Relationship Id="rId3" Type="http://schemas.openxmlformats.org/officeDocument/2006/relationships/image" Target="../media/image88.jpeg"/><Relationship Id="rId7" Type="http://schemas.openxmlformats.org/officeDocument/2006/relationships/image" Target="../media/image92.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s/_rels/slide26.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video" Target="https://www.youtube.com/embed/dSokZ4--H0U?feature=oembed" TargetMode="External"/><Relationship Id="rId4" Type="http://schemas.openxmlformats.org/officeDocument/2006/relationships/image" Target="../media/image105.jpeg"/></Relationships>
</file>

<file path=ppt/slides/_rels/slide3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xml"/><Relationship Id="rId1" Type="http://schemas.openxmlformats.org/officeDocument/2006/relationships/video" Target="https://www.youtube.com/embed/GGdVofNyYdc?feature=oembed" TargetMode="External"/><Relationship Id="rId4" Type="http://schemas.openxmlformats.org/officeDocument/2006/relationships/image" Target="../media/image109.jpeg"/></Relationships>
</file>

<file path=ppt/slides/_rels/slide3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113.png"/><Relationship Id="rId4" Type="http://schemas.openxmlformats.org/officeDocument/2006/relationships/image" Target="../media/image112.png"/></Relationships>
</file>

<file path=ppt/slides/_rels/slide3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112.png"/></Relationships>
</file>

<file path=ppt/slides/_rels/slide39.xml.rels><?xml version="1.0" encoding="UTF-8" standalone="yes"?>
<Relationships xmlns="http://schemas.openxmlformats.org/package/2006/relationships"><Relationship Id="rId3" Type="http://schemas.openxmlformats.org/officeDocument/2006/relationships/image" Target="../media/image112.png"/><Relationship Id="rId7" Type="http://schemas.openxmlformats.org/officeDocument/2006/relationships/image" Target="../media/image117.jpe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116.jpeg"/><Relationship Id="rId5" Type="http://schemas.openxmlformats.org/officeDocument/2006/relationships/image" Target="../media/image115.jpeg"/><Relationship Id="rId4" Type="http://schemas.openxmlformats.org/officeDocument/2006/relationships/image" Target="../media/image11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12.png"/><Relationship Id="rId7" Type="http://schemas.openxmlformats.org/officeDocument/2006/relationships/image" Target="../media/image121.jpe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120.jpeg"/><Relationship Id="rId5" Type="http://schemas.openxmlformats.org/officeDocument/2006/relationships/image" Target="../media/image119.jpeg"/><Relationship Id="rId4" Type="http://schemas.openxmlformats.org/officeDocument/2006/relationships/image" Target="../media/image118.jpeg"/></Relationships>
</file>

<file path=ppt/slides/_rels/slide41.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12.png"/><Relationship Id="rId7" Type="http://schemas.openxmlformats.org/officeDocument/2006/relationships/diagramColors" Target="../diagrams/colors3.xml"/><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122.jpeg"/></Relationships>
</file>

<file path=ppt/slides/_rels/slide42.xml.rels><?xml version="1.0" encoding="UTF-8" standalone="yes"?>
<Relationships xmlns="http://schemas.openxmlformats.org/package/2006/relationships"><Relationship Id="rId8" Type="http://schemas.openxmlformats.org/officeDocument/2006/relationships/diagramLayout" Target="../diagrams/layout4.xml"/><Relationship Id="rId13" Type="http://schemas.openxmlformats.org/officeDocument/2006/relationships/diagramLayout" Target="../diagrams/layout5.xml"/><Relationship Id="rId3" Type="http://schemas.openxmlformats.org/officeDocument/2006/relationships/image" Target="../media/image112.png"/><Relationship Id="rId7" Type="http://schemas.openxmlformats.org/officeDocument/2006/relationships/diagramData" Target="../diagrams/data4.xml"/><Relationship Id="rId12" Type="http://schemas.openxmlformats.org/officeDocument/2006/relationships/diagramData" Target="../diagrams/data5.xml"/><Relationship Id="rId17" Type="http://schemas.openxmlformats.org/officeDocument/2006/relationships/image" Target="../media/image126.png"/><Relationship Id="rId2" Type="http://schemas.openxmlformats.org/officeDocument/2006/relationships/notesSlide" Target="../notesSlides/notesSlide31.xml"/><Relationship Id="rId16" Type="http://schemas.microsoft.com/office/2007/relationships/diagramDrawing" Target="../diagrams/drawing5.xml"/><Relationship Id="rId1" Type="http://schemas.openxmlformats.org/officeDocument/2006/relationships/slideLayout" Target="../slideLayouts/slideLayout1.xml"/><Relationship Id="rId6" Type="http://schemas.openxmlformats.org/officeDocument/2006/relationships/image" Target="../media/image125.png"/><Relationship Id="rId11" Type="http://schemas.microsoft.com/office/2007/relationships/diagramDrawing" Target="../diagrams/drawing4.xml"/><Relationship Id="rId5" Type="http://schemas.openxmlformats.org/officeDocument/2006/relationships/image" Target="../media/image124.jpg"/><Relationship Id="rId15" Type="http://schemas.openxmlformats.org/officeDocument/2006/relationships/diagramColors" Target="../diagrams/colors5.xml"/><Relationship Id="rId10" Type="http://schemas.openxmlformats.org/officeDocument/2006/relationships/diagramColors" Target="../diagrams/colors4.xml"/><Relationship Id="rId4" Type="http://schemas.openxmlformats.org/officeDocument/2006/relationships/image" Target="../media/image123.jpeg"/><Relationship Id="rId9" Type="http://schemas.openxmlformats.org/officeDocument/2006/relationships/diagramQuickStyle" Target="../diagrams/quickStyle4.xml"/><Relationship Id="rId14" Type="http://schemas.openxmlformats.org/officeDocument/2006/relationships/diagramQuickStyle" Target="../diagrams/quickStyle5.xml"/></Relationships>
</file>

<file path=ppt/slides/_rels/slide4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129.png"/><Relationship Id="rId5" Type="http://schemas.openxmlformats.org/officeDocument/2006/relationships/image" Target="../media/image128.jpeg"/><Relationship Id="rId4" Type="http://schemas.openxmlformats.org/officeDocument/2006/relationships/image" Target="../media/image127.jpeg"/></Relationships>
</file>

<file path=ppt/slides/_rels/slide4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130.jp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131.png"/><Relationship Id="rId7" Type="http://schemas.openxmlformats.org/officeDocument/2006/relationships/image" Target="../media/image112.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hyperlink" Target="http://www.instagram.com/cultureleics" TargetMode="External"/><Relationship Id="rId5" Type="http://schemas.openxmlformats.org/officeDocument/2006/relationships/hyperlink" Target="http://www.facebook.com/CultureLeics" TargetMode="External"/><Relationship Id="rId4" Type="http://schemas.openxmlformats.org/officeDocument/2006/relationships/image" Target="../media/image132.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hyperlink" Target="https://www.artscouncil.org.uk/value-arts-and-culture-place-shaping"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9">
            <a:extLst>
              <a:ext uri="{FF2B5EF4-FFF2-40B4-BE49-F238E27FC236}">
                <a16:creationId xmlns:a16="http://schemas.microsoft.com/office/drawing/2014/main" id="{51F0137F-6BAA-7D15-5A60-57086951B98C}"/>
              </a:ext>
            </a:extLst>
          </p:cNvPr>
          <p:cNvSpPr txBox="1">
            <a:spLocks/>
          </p:cNvSpPr>
          <p:nvPr/>
        </p:nvSpPr>
        <p:spPr>
          <a:xfrm>
            <a:off x="0" y="1139686"/>
            <a:ext cx="12192000" cy="39348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3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4000" b="1" i="0" u="none" strike="noStrike" kern="1200" cap="none" spc="0" normalizeH="0" baseline="0" noProof="0" dirty="0">
              <a:ln>
                <a:noFill/>
              </a:ln>
              <a:solidFill>
                <a:srgbClr val="519ED6"/>
              </a:solidFill>
              <a:effectLst/>
              <a:uLnTx/>
              <a:uFillTx/>
              <a:latin typeface="alternate-gothic-no-1-d"/>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4000" b="1" i="0" u="none" strike="noStrike" kern="1200" cap="none" spc="0" normalizeH="0" baseline="0" noProof="0" dirty="0">
              <a:ln>
                <a:noFill/>
              </a:ln>
              <a:solidFill>
                <a:srgbClr val="519ED6"/>
              </a:solidFill>
              <a:effectLst/>
              <a:uLnTx/>
              <a:uFillTx/>
              <a:latin typeface="alternate-gothic-no-1-d"/>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4000" b="1" i="0" u="none" strike="noStrike" kern="1200" cap="none" spc="0" normalizeH="0" baseline="0" noProof="0" dirty="0">
              <a:ln>
                <a:noFill/>
              </a:ln>
              <a:solidFill>
                <a:srgbClr val="519ED6"/>
              </a:solidFill>
              <a:effectLst/>
              <a:uLnTx/>
              <a:uFillTx/>
              <a:latin typeface="alternate-gothic-no-1-d"/>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1" i="0" u="none" strike="noStrike" kern="1200" cap="none" spc="0" normalizeH="0" baseline="0" noProof="0" dirty="0">
              <a:ln>
                <a:noFill/>
              </a:ln>
              <a:solidFill>
                <a:srgbClr val="1062A2"/>
              </a:solidFill>
              <a:effectLst/>
              <a:uLnTx/>
              <a:uFillTx/>
              <a:latin typeface="alternate-gothic-no-1-d"/>
              <a:ea typeface="+mn-ea"/>
              <a:cs typeface="+mn-cs"/>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2800" b="1" i="0" u="none" strike="noStrike" kern="1200" cap="none" spc="0" normalizeH="0" baseline="0" noProof="0" dirty="0">
                <a:ln>
                  <a:noFill/>
                </a:ln>
                <a:solidFill>
                  <a:srgbClr val="4D9FD8"/>
                </a:solidFill>
                <a:effectLst/>
                <a:uLnTx/>
                <a:uFillTx/>
                <a:latin typeface="alternate-gothic-no-1-d"/>
                <a:ea typeface="+mn-ea"/>
                <a:cs typeface="+mn-cs"/>
              </a:rPr>
              <a:t>Creating space to spark imagination, </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2800" b="1" i="0" u="none" strike="noStrike" kern="1200" cap="none" spc="0" normalizeH="0" baseline="0" noProof="0" dirty="0">
                <a:ln>
                  <a:noFill/>
                </a:ln>
                <a:solidFill>
                  <a:srgbClr val="4D9FD8"/>
                </a:solidFill>
                <a:effectLst/>
                <a:uLnTx/>
                <a:uFillTx/>
                <a:latin typeface="alternate-gothic-no-1-d"/>
                <a:ea typeface="+mn-ea"/>
                <a:cs typeface="+mn-cs"/>
              </a:rPr>
              <a:t>celebrate communities and enhance wellbeing</a:t>
            </a:r>
            <a:endParaRPr kumimoji="0" lang="en-GB" sz="2000" b="1" i="0" u="none" strike="noStrike" kern="1200" cap="none" spc="0" normalizeH="0" baseline="0" noProof="0" dirty="0">
              <a:ln>
                <a:noFill/>
              </a:ln>
              <a:solidFill>
                <a:srgbClr val="4D9FD8"/>
              </a:solidFill>
              <a:effectLst/>
              <a:uLnTx/>
              <a:uFillTx/>
              <a:latin typeface="Calibri" panose="020F0502020204030204"/>
              <a:ea typeface="+mn-ea"/>
              <a:cs typeface="+mn-cs"/>
            </a:endParaRPr>
          </a:p>
        </p:txBody>
      </p:sp>
      <p:pic>
        <p:nvPicPr>
          <p:cNvPr id="3" name="Picture 2" descr="A blue and white logo&#10;&#10;Description automatically generated">
            <a:extLst>
              <a:ext uri="{FF2B5EF4-FFF2-40B4-BE49-F238E27FC236}">
                <a16:creationId xmlns:a16="http://schemas.microsoft.com/office/drawing/2014/main" id="{952EBF21-C73D-DD54-C21B-17F55CE0CEC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50945" y="1006335"/>
            <a:ext cx="4690110" cy="2851397"/>
          </a:xfrm>
          <a:prstGeom prst="rect">
            <a:avLst/>
          </a:prstGeom>
        </p:spPr>
      </p:pic>
    </p:spTree>
    <p:extLst>
      <p:ext uri="{BB962C8B-B14F-4D97-AF65-F5344CB8AC3E}">
        <p14:creationId xmlns:p14="http://schemas.microsoft.com/office/powerpoint/2010/main" val="29601045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84D315D-C862-4910-8600-38EFE46C1911}"/>
              </a:ext>
            </a:extLst>
          </p:cNvPr>
          <p:cNvSpPr>
            <a:spLocks noGrp="1"/>
          </p:cNvSpPr>
          <p:nvPr>
            <p:ph type="ctrTitle"/>
          </p:nvPr>
        </p:nvSpPr>
        <p:spPr/>
        <p:txBody>
          <a:bodyPr>
            <a:normAutofit fontScale="90000"/>
          </a:bodyPr>
          <a:lstStyle/>
          <a:p>
            <a:br>
              <a:rPr lang="en-GB" dirty="0"/>
            </a:br>
            <a:br>
              <a:rPr lang="en-GB" dirty="0"/>
            </a:br>
            <a:endParaRPr lang="en-GB" dirty="0"/>
          </a:p>
        </p:txBody>
      </p:sp>
      <p:sp>
        <p:nvSpPr>
          <p:cNvPr id="3" name="TextBox 2">
            <a:extLst>
              <a:ext uri="{FF2B5EF4-FFF2-40B4-BE49-F238E27FC236}">
                <a16:creationId xmlns:a16="http://schemas.microsoft.com/office/drawing/2014/main" id="{E3317808-4166-7550-56E9-2CB85DAD2C00}"/>
              </a:ext>
            </a:extLst>
          </p:cNvPr>
          <p:cNvSpPr txBox="1"/>
          <p:nvPr/>
        </p:nvSpPr>
        <p:spPr>
          <a:xfrm>
            <a:off x="3840480" y="159133"/>
            <a:ext cx="4263390" cy="584775"/>
          </a:xfrm>
          <a:prstGeom prst="rect">
            <a:avLst/>
          </a:prstGeom>
          <a:noFill/>
        </p:spPr>
        <p:txBody>
          <a:bodyPr wrap="square" rtlCol="0">
            <a:spAutoFit/>
          </a:bodyPr>
          <a:lstStyle/>
          <a:p>
            <a:r>
              <a:rPr lang="en-GB" sz="3200" dirty="0"/>
              <a:t>Introducing Charnwood</a:t>
            </a:r>
          </a:p>
        </p:txBody>
      </p:sp>
      <p:pic>
        <p:nvPicPr>
          <p:cNvPr id="4" name="Picture 3">
            <a:extLst>
              <a:ext uri="{FF2B5EF4-FFF2-40B4-BE49-F238E27FC236}">
                <a16:creationId xmlns:a16="http://schemas.microsoft.com/office/drawing/2014/main" id="{B6E424F9-8521-2A63-0283-0B704021FAEE}"/>
              </a:ext>
            </a:extLst>
          </p:cNvPr>
          <p:cNvPicPr>
            <a:picLocks noChangeAspect="1"/>
          </p:cNvPicPr>
          <p:nvPr/>
        </p:nvPicPr>
        <p:blipFill>
          <a:blip r:embed="rId2"/>
          <a:stretch>
            <a:fillRect/>
          </a:stretch>
        </p:blipFill>
        <p:spPr>
          <a:xfrm>
            <a:off x="538162" y="5151537"/>
            <a:ext cx="1971675" cy="561975"/>
          </a:xfrm>
          <a:prstGeom prst="rect">
            <a:avLst/>
          </a:prstGeom>
        </p:spPr>
      </p:pic>
      <p:pic>
        <p:nvPicPr>
          <p:cNvPr id="5" name="Picture 4">
            <a:extLst>
              <a:ext uri="{FF2B5EF4-FFF2-40B4-BE49-F238E27FC236}">
                <a16:creationId xmlns:a16="http://schemas.microsoft.com/office/drawing/2014/main" id="{FA081112-C456-4432-646F-A2B53FC47F1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32470" y="4897637"/>
            <a:ext cx="3093604" cy="1740153"/>
          </a:xfrm>
          <a:prstGeom prst="rect">
            <a:avLst/>
          </a:prstGeom>
        </p:spPr>
      </p:pic>
      <p:graphicFrame>
        <p:nvGraphicFramePr>
          <p:cNvPr id="10" name="Table 9">
            <a:extLst>
              <a:ext uri="{FF2B5EF4-FFF2-40B4-BE49-F238E27FC236}">
                <a16:creationId xmlns:a16="http://schemas.microsoft.com/office/drawing/2014/main" id="{ADE901BF-7A35-A376-48C7-6D1F24F68B85}"/>
              </a:ext>
            </a:extLst>
          </p:cNvPr>
          <p:cNvGraphicFramePr>
            <a:graphicFrameLocks noGrp="1"/>
          </p:cNvGraphicFramePr>
          <p:nvPr/>
        </p:nvGraphicFramePr>
        <p:xfrm>
          <a:off x="856615" y="1209140"/>
          <a:ext cx="10478770" cy="3408680"/>
        </p:xfrm>
        <a:graphic>
          <a:graphicData uri="http://schemas.openxmlformats.org/drawingml/2006/table">
            <a:tbl>
              <a:tblPr firstRow="1" bandRow="1">
                <a:tableStyleId>{5C22544A-7EE6-4342-B048-85BDC9FD1C3A}</a:tableStyleId>
              </a:tblPr>
              <a:tblGrid>
                <a:gridCol w="10478770">
                  <a:extLst>
                    <a:ext uri="{9D8B030D-6E8A-4147-A177-3AD203B41FA5}">
                      <a16:colId xmlns:a16="http://schemas.microsoft.com/office/drawing/2014/main" val="2443706857"/>
                    </a:ext>
                  </a:extLst>
                </a:gridCol>
              </a:tblGrid>
              <a:tr h="370840">
                <a:tc>
                  <a:txBody>
                    <a:bodyPr/>
                    <a:lstStyle/>
                    <a:p>
                      <a:r>
                        <a:rPr lang="en-GB" b="0" dirty="0">
                          <a:solidFill>
                            <a:schemeClr val="tx1"/>
                          </a:solidFill>
                          <a:latin typeface="Aptos" panose="020B0004020202020204" pitchFamily="34" charset="0"/>
                        </a:rPr>
                        <a:t>Charnwood is a borough in North-West Leicestershire. Its main town is Loughborough</a:t>
                      </a:r>
                    </a:p>
                  </a:txBody>
                  <a:tcPr>
                    <a:solidFill>
                      <a:schemeClr val="accent1">
                        <a:lumMod val="60000"/>
                        <a:lumOff val="40000"/>
                      </a:schemeClr>
                    </a:solidFill>
                  </a:tcPr>
                </a:tc>
                <a:extLst>
                  <a:ext uri="{0D108BD9-81ED-4DB2-BD59-A6C34878D82A}">
                    <a16:rowId xmlns:a16="http://schemas.microsoft.com/office/drawing/2014/main" val="3166038698"/>
                  </a:ext>
                </a:extLst>
              </a:tr>
              <a:tr h="370840">
                <a:tc>
                  <a:txBody>
                    <a:bodyPr/>
                    <a:lstStyle/>
                    <a:p>
                      <a:r>
                        <a:rPr lang="en-GB" b="0" dirty="0">
                          <a:solidFill>
                            <a:schemeClr val="tx1"/>
                          </a:solidFill>
                          <a:latin typeface="Aptos" panose="020B0004020202020204" pitchFamily="34" charset="0"/>
                        </a:rPr>
                        <a:t>Varied geographical make up that includes rural landscapes, urban area and historical villages</a:t>
                      </a:r>
                    </a:p>
                  </a:txBody>
                  <a:tcPr/>
                </a:tc>
                <a:extLst>
                  <a:ext uri="{0D108BD9-81ED-4DB2-BD59-A6C34878D82A}">
                    <a16:rowId xmlns:a16="http://schemas.microsoft.com/office/drawing/2014/main" val="1742111832"/>
                  </a:ext>
                </a:extLst>
              </a:tr>
              <a:tr h="370840">
                <a:tc>
                  <a:txBody>
                    <a:bodyPr/>
                    <a:lstStyle/>
                    <a:p>
                      <a:r>
                        <a:rPr lang="en-GB" b="0" dirty="0">
                          <a:solidFill>
                            <a:schemeClr val="tx1"/>
                          </a:solidFill>
                          <a:latin typeface="Aptos" panose="020B0004020202020204" pitchFamily="34" charset="0"/>
                        </a:rPr>
                        <a:t>800+ year old Market town. The town played a key role in hosiery and lace-making industries during industrial revolution </a:t>
                      </a:r>
                    </a:p>
                  </a:txBody>
                  <a:tcPr/>
                </a:tc>
                <a:extLst>
                  <a:ext uri="{0D108BD9-81ED-4DB2-BD59-A6C34878D82A}">
                    <a16:rowId xmlns:a16="http://schemas.microsoft.com/office/drawing/2014/main" val="2230342121"/>
                  </a:ext>
                </a:extLst>
              </a:tr>
              <a:tr h="370840">
                <a:tc>
                  <a:txBody>
                    <a:bodyPr/>
                    <a:lstStyle/>
                    <a:p>
                      <a:r>
                        <a:rPr lang="en-GB" b="0" dirty="0">
                          <a:solidFill>
                            <a:schemeClr val="tx1"/>
                          </a:solidFill>
                          <a:latin typeface="Aptos" panose="020B0004020202020204" pitchFamily="34" charset="0"/>
                        </a:rPr>
                        <a:t>Population: 184,000 people. Large Asian community representing 12.4% of the population of the area</a:t>
                      </a:r>
                    </a:p>
                  </a:txBody>
                  <a:tcPr/>
                </a:tc>
                <a:extLst>
                  <a:ext uri="{0D108BD9-81ED-4DB2-BD59-A6C34878D82A}">
                    <a16:rowId xmlns:a16="http://schemas.microsoft.com/office/drawing/2014/main" val="329468826"/>
                  </a:ext>
                </a:extLst>
              </a:tr>
              <a:tr h="370840">
                <a:tc>
                  <a:txBody>
                    <a:bodyPr/>
                    <a:lstStyle/>
                    <a:p>
                      <a:r>
                        <a:rPr lang="en-GB" b="0" dirty="0">
                          <a:solidFill>
                            <a:schemeClr val="tx1"/>
                          </a:solidFill>
                          <a:latin typeface="Aptos" panose="020B0004020202020204" pitchFamily="34" charset="0"/>
                        </a:rPr>
                        <a:t>Charnwood Museum- situated in Loughborough town</a:t>
                      </a:r>
                    </a:p>
                  </a:txBody>
                  <a:tcPr/>
                </a:tc>
                <a:extLst>
                  <a:ext uri="{0D108BD9-81ED-4DB2-BD59-A6C34878D82A}">
                    <a16:rowId xmlns:a16="http://schemas.microsoft.com/office/drawing/2014/main" val="221547755"/>
                  </a:ext>
                </a:extLst>
              </a:tr>
              <a:tr h="370840">
                <a:tc>
                  <a:txBody>
                    <a:bodyPr/>
                    <a:lstStyle/>
                    <a:p>
                      <a:r>
                        <a:rPr lang="en-GB" b="0" dirty="0">
                          <a:solidFill>
                            <a:schemeClr val="tx1"/>
                          </a:solidFill>
                          <a:latin typeface="Aptos" panose="020B0004020202020204" pitchFamily="34" charset="0"/>
                        </a:rPr>
                        <a:t>Showcases the rich heritage of the local area</a:t>
                      </a:r>
                    </a:p>
                  </a:txBody>
                  <a:tcPr/>
                </a:tc>
                <a:extLst>
                  <a:ext uri="{0D108BD9-81ED-4DB2-BD59-A6C34878D82A}">
                    <a16:rowId xmlns:a16="http://schemas.microsoft.com/office/drawing/2014/main" val="1169541568"/>
                  </a:ext>
                </a:extLst>
              </a:tr>
              <a:tr h="370840">
                <a:tc>
                  <a:txBody>
                    <a:bodyPr/>
                    <a:lstStyle/>
                    <a:p>
                      <a:r>
                        <a:rPr lang="en-GB" b="0" dirty="0">
                          <a:solidFill>
                            <a:schemeClr val="tx1"/>
                          </a:solidFill>
                          <a:latin typeface="Aptos" panose="020B0004020202020204" pitchFamily="34" charset="0"/>
                        </a:rPr>
                        <a:t>Features a wide range of exhibits reflecting </a:t>
                      </a:r>
                      <a:r>
                        <a:rPr lang="en-GB" b="0" i="0" dirty="0">
                          <a:solidFill>
                            <a:schemeClr val="tx1"/>
                          </a:solidFill>
                          <a:effectLst/>
                          <a:latin typeface="Aptos" panose="020B0004020202020204" pitchFamily="34" charset="0"/>
                        </a:rPr>
                        <a:t>the history, geology, archaeology and industries of Charnwood and the surrounding area, permanent displays include 'Coming to Charnwood', 'The Natural World of Charnwood', 'Living off the Land' and 'Earning a Living’.</a:t>
                      </a:r>
                      <a:endParaRPr lang="en-GB" b="0" dirty="0">
                        <a:solidFill>
                          <a:schemeClr val="tx1"/>
                        </a:solidFill>
                        <a:latin typeface="Aptos" panose="020B0004020202020204" pitchFamily="34" charset="0"/>
                      </a:endParaRPr>
                    </a:p>
                  </a:txBody>
                  <a:tcPr/>
                </a:tc>
                <a:extLst>
                  <a:ext uri="{0D108BD9-81ED-4DB2-BD59-A6C34878D82A}">
                    <a16:rowId xmlns:a16="http://schemas.microsoft.com/office/drawing/2014/main" val="679558369"/>
                  </a:ext>
                </a:extLst>
              </a:tr>
            </a:tbl>
          </a:graphicData>
        </a:graphic>
      </p:graphicFrame>
      <p:pic>
        <p:nvPicPr>
          <p:cNvPr id="11" name="Picture 10">
            <a:extLst>
              <a:ext uri="{FF2B5EF4-FFF2-40B4-BE49-F238E27FC236}">
                <a16:creationId xmlns:a16="http://schemas.microsoft.com/office/drawing/2014/main" id="{A52DC845-48C5-B1E1-52D1-914DBCC96408}"/>
              </a:ext>
            </a:extLst>
          </p:cNvPr>
          <p:cNvPicPr>
            <a:picLocks noChangeAspect="1"/>
          </p:cNvPicPr>
          <p:nvPr/>
        </p:nvPicPr>
        <p:blipFill>
          <a:blip r:embed="rId4"/>
          <a:stretch>
            <a:fillRect/>
          </a:stretch>
        </p:blipFill>
        <p:spPr>
          <a:xfrm>
            <a:off x="5692140" y="4887603"/>
            <a:ext cx="2640330" cy="1760220"/>
          </a:xfrm>
          <a:prstGeom prst="rect">
            <a:avLst/>
          </a:prstGeom>
        </p:spPr>
      </p:pic>
      <p:pic>
        <p:nvPicPr>
          <p:cNvPr id="12" name="Picture 11">
            <a:extLst>
              <a:ext uri="{FF2B5EF4-FFF2-40B4-BE49-F238E27FC236}">
                <a16:creationId xmlns:a16="http://schemas.microsoft.com/office/drawing/2014/main" id="{5E3A9CDF-DA52-A23C-9D72-5DA553CC6F74}"/>
              </a:ext>
            </a:extLst>
          </p:cNvPr>
          <p:cNvPicPr>
            <a:picLocks noChangeAspect="1"/>
          </p:cNvPicPr>
          <p:nvPr/>
        </p:nvPicPr>
        <p:blipFill>
          <a:blip r:embed="rId5"/>
          <a:stretch>
            <a:fillRect/>
          </a:stretch>
        </p:blipFill>
        <p:spPr>
          <a:xfrm>
            <a:off x="3482734" y="4897637"/>
            <a:ext cx="2209406" cy="1740152"/>
          </a:xfrm>
          <a:prstGeom prst="rect">
            <a:avLst/>
          </a:prstGeom>
        </p:spPr>
      </p:pic>
    </p:spTree>
    <p:extLst>
      <p:ext uri="{BB962C8B-B14F-4D97-AF65-F5344CB8AC3E}">
        <p14:creationId xmlns:p14="http://schemas.microsoft.com/office/powerpoint/2010/main" val="13655391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84D315D-C862-4910-8600-38EFE46C1911}"/>
              </a:ext>
            </a:extLst>
          </p:cNvPr>
          <p:cNvSpPr>
            <a:spLocks noGrp="1"/>
          </p:cNvSpPr>
          <p:nvPr>
            <p:ph type="ctrTitle"/>
          </p:nvPr>
        </p:nvSpPr>
        <p:spPr/>
        <p:txBody>
          <a:bodyPr>
            <a:normAutofit fontScale="90000"/>
          </a:bodyPr>
          <a:lstStyle/>
          <a:p>
            <a:br>
              <a:rPr lang="en-GB" dirty="0"/>
            </a:br>
            <a:br>
              <a:rPr lang="en-GB" dirty="0"/>
            </a:br>
            <a:endParaRPr lang="en-GB" dirty="0"/>
          </a:p>
        </p:txBody>
      </p:sp>
      <p:sp>
        <p:nvSpPr>
          <p:cNvPr id="2" name="TextBox 1">
            <a:extLst>
              <a:ext uri="{FF2B5EF4-FFF2-40B4-BE49-F238E27FC236}">
                <a16:creationId xmlns:a16="http://schemas.microsoft.com/office/drawing/2014/main" id="{59081641-A5D0-16CD-D2AE-C7CC0E42F536}"/>
              </a:ext>
            </a:extLst>
          </p:cNvPr>
          <p:cNvSpPr txBox="1"/>
          <p:nvPr/>
        </p:nvSpPr>
        <p:spPr>
          <a:xfrm>
            <a:off x="486092" y="1122363"/>
            <a:ext cx="11219815" cy="3077766"/>
          </a:xfrm>
          <a:prstGeom prst="rect">
            <a:avLst/>
          </a:prstGeom>
          <a:noFill/>
        </p:spPr>
        <p:txBody>
          <a:bodyPr wrap="square" rtlCol="0">
            <a:spAutoFit/>
          </a:bodyPr>
          <a:lstStyle/>
          <a:p>
            <a:r>
              <a:rPr lang="en-GB" b="0" i="0" dirty="0">
                <a:solidFill>
                  <a:srgbClr val="393939"/>
                </a:solidFill>
                <a:effectLst/>
                <a:latin typeface="Aptos" panose="020B0004020202020204" pitchFamily="34" charset="0"/>
              </a:rPr>
              <a:t>-Held a series of workshops over a 10-month period </a:t>
            </a:r>
            <a:r>
              <a:rPr lang="en-GB" dirty="0">
                <a:solidFill>
                  <a:srgbClr val="393939"/>
                </a:solidFill>
                <a:latin typeface="Aptos" panose="020B0004020202020204" pitchFamily="34" charset="0"/>
              </a:rPr>
              <a:t>which explored what </a:t>
            </a:r>
            <a:r>
              <a:rPr lang="en-GB" b="0" i="0" dirty="0">
                <a:solidFill>
                  <a:srgbClr val="393939"/>
                </a:solidFill>
                <a:effectLst/>
                <a:latin typeface="Aptos" panose="020B0004020202020204" pitchFamily="34" charset="0"/>
              </a:rPr>
              <a:t>heritage means to them in relation to their own identity, experiences and perspectives. </a:t>
            </a:r>
          </a:p>
          <a:p>
            <a:pPr algn="l"/>
            <a:endParaRPr lang="en-GB" b="0" i="0" dirty="0">
              <a:solidFill>
                <a:srgbClr val="393939"/>
              </a:solidFill>
              <a:effectLst/>
              <a:latin typeface="Aptos" panose="020B0004020202020204" pitchFamily="34" charset="0"/>
            </a:endParaRPr>
          </a:p>
          <a:p>
            <a:pPr algn="l"/>
            <a:r>
              <a:rPr lang="en-GB" dirty="0">
                <a:solidFill>
                  <a:srgbClr val="393939"/>
                </a:solidFill>
                <a:latin typeface="Aptos" panose="020B0004020202020204" pitchFamily="34" charset="0"/>
              </a:rPr>
              <a:t>- I</a:t>
            </a:r>
            <a:r>
              <a:rPr lang="en-GB" b="0" i="0" dirty="0">
                <a:solidFill>
                  <a:srgbClr val="393939"/>
                </a:solidFill>
                <a:effectLst/>
                <a:latin typeface="Aptos" panose="020B0004020202020204" pitchFamily="34" charset="0"/>
              </a:rPr>
              <a:t>nvited targeted community groups - including homeless and vulnerable people from the Falcon Centre, the Anand Mangal South Asian women’s group, a Polish community group and members of an independent living group for men from black and minority ethnic backgrounds.</a:t>
            </a:r>
          </a:p>
          <a:p>
            <a:endParaRPr lang="en-GB" dirty="0">
              <a:solidFill>
                <a:srgbClr val="393939"/>
              </a:solidFill>
              <a:latin typeface="Aptos" panose="020B0004020202020204" pitchFamily="34" charset="0"/>
            </a:endParaRPr>
          </a:p>
          <a:p>
            <a:pPr algn="l"/>
            <a:r>
              <a:rPr lang="en-GB" b="0" i="0" dirty="0">
                <a:solidFill>
                  <a:srgbClr val="393939"/>
                </a:solidFill>
                <a:effectLst/>
                <a:latin typeface="Aptos" panose="020B0004020202020204" pitchFamily="34" charset="0"/>
              </a:rPr>
              <a:t>- They  were given time to explore our displays and were asked to choose just one object or exhibition that made them ‘stop in their tracks’ and share their connection to it</a:t>
            </a:r>
          </a:p>
          <a:p>
            <a:pPr algn="l"/>
            <a:endParaRPr lang="en-GB" sz="1600" dirty="0">
              <a:solidFill>
                <a:srgbClr val="FF0000"/>
              </a:solidFill>
              <a:latin typeface="Aptos" panose="020B0004020202020204" pitchFamily="34" charset="0"/>
            </a:endParaRPr>
          </a:p>
          <a:p>
            <a:pPr algn="l"/>
            <a:endParaRPr lang="en-GB" sz="1600" dirty="0">
              <a:solidFill>
                <a:srgbClr val="393939"/>
              </a:solidFill>
              <a:latin typeface="Aptos" panose="020B0004020202020204" pitchFamily="34" charset="0"/>
            </a:endParaRPr>
          </a:p>
        </p:txBody>
      </p:sp>
      <p:sp>
        <p:nvSpPr>
          <p:cNvPr id="3" name="TextBox 2">
            <a:extLst>
              <a:ext uri="{FF2B5EF4-FFF2-40B4-BE49-F238E27FC236}">
                <a16:creationId xmlns:a16="http://schemas.microsoft.com/office/drawing/2014/main" id="{B04B8868-24D0-7D36-813F-07A778919AA8}"/>
              </a:ext>
            </a:extLst>
          </p:cNvPr>
          <p:cNvSpPr txBox="1"/>
          <p:nvPr/>
        </p:nvSpPr>
        <p:spPr>
          <a:xfrm>
            <a:off x="3131820" y="227483"/>
            <a:ext cx="4491990" cy="584775"/>
          </a:xfrm>
          <a:prstGeom prst="rect">
            <a:avLst/>
          </a:prstGeom>
          <a:noFill/>
        </p:spPr>
        <p:txBody>
          <a:bodyPr wrap="square" rtlCol="0">
            <a:spAutoFit/>
          </a:bodyPr>
          <a:lstStyle/>
          <a:p>
            <a:r>
              <a:rPr lang="en-GB" sz="3200" dirty="0"/>
              <a:t>Do You See What I See?</a:t>
            </a:r>
          </a:p>
        </p:txBody>
      </p:sp>
      <p:pic>
        <p:nvPicPr>
          <p:cNvPr id="5" name="Picture 4">
            <a:extLst>
              <a:ext uri="{FF2B5EF4-FFF2-40B4-BE49-F238E27FC236}">
                <a16:creationId xmlns:a16="http://schemas.microsoft.com/office/drawing/2014/main" id="{DE235FC1-3423-A3DE-47C3-AE2DB657CFA2}"/>
              </a:ext>
            </a:extLst>
          </p:cNvPr>
          <p:cNvPicPr>
            <a:picLocks noChangeAspect="1"/>
          </p:cNvPicPr>
          <p:nvPr/>
        </p:nvPicPr>
        <p:blipFill>
          <a:blip r:embed="rId2"/>
          <a:stretch>
            <a:fillRect/>
          </a:stretch>
        </p:blipFill>
        <p:spPr>
          <a:xfrm>
            <a:off x="0" y="3820068"/>
            <a:ext cx="12192000" cy="3180244"/>
          </a:xfrm>
          <a:prstGeom prst="rect">
            <a:avLst/>
          </a:prstGeom>
        </p:spPr>
      </p:pic>
    </p:spTree>
    <p:extLst>
      <p:ext uri="{BB962C8B-B14F-4D97-AF65-F5344CB8AC3E}">
        <p14:creationId xmlns:p14="http://schemas.microsoft.com/office/powerpoint/2010/main" val="4521896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84D315D-C862-4910-8600-38EFE46C1911}"/>
              </a:ext>
            </a:extLst>
          </p:cNvPr>
          <p:cNvSpPr>
            <a:spLocks noGrp="1"/>
          </p:cNvSpPr>
          <p:nvPr>
            <p:ph type="ctrTitle"/>
          </p:nvPr>
        </p:nvSpPr>
        <p:spPr/>
        <p:txBody>
          <a:bodyPr>
            <a:normAutofit fontScale="90000"/>
          </a:bodyPr>
          <a:lstStyle/>
          <a:p>
            <a:br>
              <a:rPr lang="en-GB" dirty="0"/>
            </a:br>
            <a:br>
              <a:rPr lang="en-GB" dirty="0"/>
            </a:br>
            <a:endParaRPr lang="en-GB" dirty="0"/>
          </a:p>
        </p:txBody>
      </p:sp>
      <p:pic>
        <p:nvPicPr>
          <p:cNvPr id="6" name="Picture 5">
            <a:extLst>
              <a:ext uri="{FF2B5EF4-FFF2-40B4-BE49-F238E27FC236}">
                <a16:creationId xmlns:a16="http://schemas.microsoft.com/office/drawing/2014/main" id="{689EF442-FEFE-4C61-BA9C-53C26E559CC5}"/>
              </a:ext>
            </a:extLst>
          </p:cNvPr>
          <p:cNvPicPr>
            <a:picLocks noChangeAspect="1"/>
          </p:cNvPicPr>
          <p:nvPr/>
        </p:nvPicPr>
        <p:blipFill>
          <a:blip r:embed="rId2"/>
          <a:stretch>
            <a:fillRect/>
          </a:stretch>
        </p:blipFill>
        <p:spPr>
          <a:xfrm>
            <a:off x="91440" y="1011131"/>
            <a:ext cx="9029700" cy="2259247"/>
          </a:xfrm>
          <a:prstGeom prst="rect">
            <a:avLst/>
          </a:prstGeom>
        </p:spPr>
      </p:pic>
      <p:pic>
        <p:nvPicPr>
          <p:cNvPr id="4" name="Picture 3">
            <a:extLst>
              <a:ext uri="{FF2B5EF4-FFF2-40B4-BE49-F238E27FC236}">
                <a16:creationId xmlns:a16="http://schemas.microsoft.com/office/drawing/2014/main" id="{C758D88B-A207-5243-7959-E5251876C1AE}"/>
              </a:ext>
            </a:extLst>
          </p:cNvPr>
          <p:cNvPicPr>
            <a:picLocks noChangeAspect="1"/>
          </p:cNvPicPr>
          <p:nvPr/>
        </p:nvPicPr>
        <p:blipFill>
          <a:blip r:embed="rId3"/>
          <a:stretch>
            <a:fillRect/>
          </a:stretch>
        </p:blipFill>
        <p:spPr>
          <a:xfrm>
            <a:off x="16192" y="2895461"/>
            <a:ext cx="9144000" cy="2531962"/>
          </a:xfrm>
          <a:prstGeom prst="rect">
            <a:avLst/>
          </a:prstGeom>
        </p:spPr>
      </p:pic>
      <p:sp>
        <p:nvSpPr>
          <p:cNvPr id="5" name="Rectangle: Rounded Corners 4">
            <a:extLst>
              <a:ext uri="{FF2B5EF4-FFF2-40B4-BE49-F238E27FC236}">
                <a16:creationId xmlns:a16="http://schemas.microsoft.com/office/drawing/2014/main" id="{68E75031-71AA-587B-B33D-A74A59DEC075}"/>
              </a:ext>
            </a:extLst>
          </p:cNvPr>
          <p:cNvSpPr/>
          <p:nvPr/>
        </p:nvSpPr>
        <p:spPr>
          <a:xfrm>
            <a:off x="9084944" y="979784"/>
            <a:ext cx="2695575" cy="198111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“We used similar clay pots to store water in when I lived in India and Africa. We can also cook in them”</a:t>
            </a:r>
          </a:p>
        </p:txBody>
      </p:sp>
      <p:sp>
        <p:nvSpPr>
          <p:cNvPr id="7" name="Rectangle: Rounded Corners 6">
            <a:extLst>
              <a:ext uri="{FF2B5EF4-FFF2-40B4-BE49-F238E27FC236}">
                <a16:creationId xmlns:a16="http://schemas.microsoft.com/office/drawing/2014/main" id="{CBC5FF4D-E0F4-040F-27D7-E897335AB55D}"/>
              </a:ext>
            </a:extLst>
          </p:cNvPr>
          <p:cNvSpPr/>
          <p:nvPr/>
        </p:nvSpPr>
        <p:spPr>
          <a:xfrm>
            <a:off x="449581" y="5154708"/>
            <a:ext cx="6564629" cy="156591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dirty="0"/>
              <a:t>“Many things reminded me of my working- class heritage: millworkers, miners, factory workers and how essential workers were (are?) to provide essential items for the country.”</a:t>
            </a:r>
          </a:p>
        </p:txBody>
      </p:sp>
      <p:sp>
        <p:nvSpPr>
          <p:cNvPr id="8" name="Rectangle: Rounded Corners 7">
            <a:extLst>
              <a:ext uri="{FF2B5EF4-FFF2-40B4-BE49-F238E27FC236}">
                <a16:creationId xmlns:a16="http://schemas.microsoft.com/office/drawing/2014/main" id="{947ADB3B-B9D0-1CE5-4818-B9B0FFB106B4}"/>
              </a:ext>
            </a:extLst>
          </p:cNvPr>
          <p:cNvSpPr/>
          <p:nvPr/>
        </p:nvSpPr>
        <p:spPr>
          <a:xfrm>
            <a:off x="8892540" y="3381610"/>
            <a:ext cx="2887979" cy="317921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dirty="0"/>
              <a:t>“I chose the power loom because my country has many power loom factories and make different kinds of cloth so I feel happy and interested in this past memory.”</a:t>
            </a:r>
          </a:p>
        </p:txBody>
      </p:sp>
      <p:sp>
        <p:nvSpPr>
          <p:cNvPr id="10" name="TextBox 9">
            <a:extLst>
              <a:ext uri="{FF2B5EF4-FFF2-40B4-BE49-F238E27FC236}">
                <a16:creationId xmlns:a16="http://schemas.microsoft.com/office/drawing/2014/main" id="{A631101A-BCA5-6024-CADC-2ED779CC202B}"/>
              </a:ext>
            </a:extLst>
          </p:cNvPr>
          <p:cNvSpPr txBox="1"/>
          <p:nvPr/>
        </p:nvSpPr>
        <p:spPr>
          <a:xfrm>
            <a:off x="2175510" y="281917"/>
            <a:ext cx="4411980" cy="523220"/>
          </a:xfrm>
          <a:prstGeom prst="rect">
            <a:avLst/>
          </a:prstGeom>
          <a:noFill/>
        </p:spPr>
        <p:txBody>
          <a:bodyPr wrap="square" rtlCol="0">
            <a:spAutoFit/>
          </a:bodyPr>
          <a:lstStyle/>
          <a:p>
            <a:r>
              <a:rPr lang="en-GB" sz="2800" dirty="0">
                <a:latin typeface="Aptos" panose="020B0004020202020204" pitchFamily="34" charset="0"/>
              </a:rPr>
              <a:t>New Labels</a:t>
            </a:r>
          </a:p>
        </p:txBody>
      </p:sp>
    </p:spTree>
    <p:extLst>
      <p:ext uri="{BB962C8B-B14F-4D97-AF65-F5344CB8AC3E}">
        <p14:creationId xmlns:p14="http://schemas.microsoft.com/office/powerpoint/2010/main" val="26188157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84D315D-C862-4910-8600-38EFE46C1911}"/>
              </a:ext>
            </a:extLst>
          </p:cNvPr>
          <p:cNvSpPr>
            <a:spLocks noGrp="1"/>
          </p:cNvSpPr>
          <p:nvPr>
            <p:ph type="ctrTitle"/>
          </p:nvPr>
        </p:nvSpPr>
        <p:spPr/>
        <p:txBody>
          <a:bodyPr>
            <a:normAutofit/>
          </a:bodyPr>
          <a:lstStyle/>
          <a:p>
            <a:br>
              <a:rPr lang="en-GB" dirty="0"/>
            </a:br>
            <a:endParaRPr lang="en-GB" dirty="0"/>
          </a:p>
        </p:txBody>
      </p:sp>
      <p:pic>
        <p:nvPicPr>
          <p:cNvPr id="14" name="Picture 13">
            <a:extLst>
              <a:ext uri="{FF2B5EF4-FFF2-40B4-BE49-F238E27FC236}">
                <a16:creationId xmlns:a16="http://schemas.microsoft.com/office/drawing/2014/main" id="{161AD520-1796-4606-8B35-EB6DD51C948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54930" y="1490801"/>
            <a:ext cx="6606540" cy="3507859"/>
          </a:xfrm>
          <a:prstGeom prst="rect">
            <a:avLst/>
          </a:prstGeom>
        </p:spPr>
      </p:pic>
      <p:sp>
        <p:nvSpPr>
          <p:cNvPr id="16" name="TextBox 15">
            <a:extLst>
              <a:ext uri="{FF2B5EF4-FFF2-40B4-BE49-F238E27FC236}">
                <a16:creationId xmlns:a16="http://schemas.microsoft.com/office/drawing/2014/main" id="{7A22F91D-B4EE-C3A7-D027-2FC44C8E6325}"/>
              </a:ext>
            </a:extLst>
          </p:cNvPr>
          <p:cNvSpPr txBox="1"/>
          <p:nvPr/>
        </p:nvSpPr>
        <p:spPr>
          <a:xfrm>
            <a:off x="2577465" y="5327011"/>
            <a:ext cx="8336280" cy="369332"/>
          </a:xfrm>
          <a:prstGeom prst="rect">
            <a:avLst/>
          </a:prstGeom>
          <a:noFill/>
        </p:spPr>
        <p:txBody>
          <a:bodyPr wrap="square">
            <a:spAutoFit/>
          </a:bodyPr>
          <a:lstStyle/>
          <a:p>
            <a:r>
              <a:rPr lang="en-GB" dirty="0">
                <a:hlinkClick r:id="rId3"/>
              </a:rPr>
              <a:t>https://digital.onetoonedevelopment.org/charnwood-do-you-see-what-i-see/</a:t>
            </a:r>
            <a:r>
              <a:rPr lang="en-GB" dirty="0"/>
              <a:t> </a:t>
            </a:r>
          </a:p>
        </p:txBody>
      </p:sp>
      <p:sp>
        <p:nvSpPr>
          <p:cNvPr id="17" name="TextBox 16">
            <a:extLst>
              <a:ext uri="{FF2B5EF4-FFF2-40B4-BE49-F238E27FC236}">
                <a16:creationId xmlns:a16="http://schemas.microsoft.com/office/drawing/2014/main" id="{2F59BEB1-0297-1699-D5C5-171A52521328}"/>
              </a:ext>
            </a:extLst>
          </p:cNvPr>
          <p:cNvSpPr txBox="1"/>
          <p:nvPr/>
        </p:nvSpPr>
        <p:spPr>
          <a:xfrm>
            <a:off x="514350" y="1675069"/>
            <a:ext cx="4126230" cy="3139321"/>
          </a:xfrm>
          <a:prstGeom prst="rect">
            <a:avLst/>
          </a:prstGeom>
          <a:noFill/>
        </p:spPr>
        <p:txBody>
          <a:bodyPr wrap="square" rtlCol="0">
            <a:spAutoFit/>
          </a:bodyPr>
          <a:lstStyle/>
          <a:p>
            <a:r>
              <a:rPr lang="en-GB" b="1" dirty="0"/>
              <a:t>The Peoples Gallery</a:t>
            </a:r>
          </a:p>
          <a:p>
            <a:r>
              <a:rPr lang="en-GB" dirty="0"/>
              <a:t>Participants were then asked to bring in their own object and share their story and connection to it</a:t>
            </a:r>
          </a:p>
          <a:p>
            <a:r>
              <a:rPr lang="en-GB" dirty="0">
                <a:hlinkClick r:id="rId4"/>
              </a:rPr>
              <a:t>https://www.cultureleicestershire.co.uk/virtual-exhibitions/peoples-gallery/</a:t>
            </a:r>
            <a:endParaRPr lang="en-GB" dirty="0"/>
          </a:p>
          <a:p>
            <a:endParaRPr lang="en-GB" dirty="0"/>
          </a:p>
          <a:p>
            <a:endParaRPr lang="en-GB" dirty="0"/>
          </a:p>
          <a:p>
            <a:r>
              <a:rPr lang="en-GB" dirty="0"/>
              <a:t>An exhibition was co-created by participants who took the role of </a:t>
            </a:r>
            <a:r>
              <a:rPr lang="en-GB" b="1" dirty="0"/>
              <a:t>Community curators. </a:t>
            </a:r>
          </a:p>
        </p:txBody>
      </p:sp>
    </p:spTree>
    <p:extLst>
      <p:ext uri="{BB962C8B-B14F-4D97-AF65-F5344CB8AC3E}">
        <p14:creationId xmlns:p14="http://schemas.microsoft.com/office/powerpoint/2010/main" val="21946576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95B653D-447B-D20A-F6D9-599E256118C0}"/>
              </a:ext>
            </a:extLst>
          </p:cNvPr>
          <p:cNvSpPr txBox="1"/>
          <p:nvPr/>
        </p:nvSpPr>
        <p:spPr>
          <a:xfrm>
            <a:off x="1062990" y="1623060"/>
            <a:ext cx="3732530" cy="4678204"/>
          </a:xfrm>
          <a:prstGeom prst="rect">
            <a:avLst/>
          </a:prstGeom>
          <a:noFill/>
        </p:spPr>
        <p:txBody>
          <a:bodyPr wrap="square" rtlCol="0">
            <a:spAutoFit/>
          </a:bodyPr>
          <a:lstStyle/>
          <a:p>
            <a:pPr marL="285750" indent="-285750">
              <a:buFontTx/>
              <a:buChar char="-"/>
            </a:pPr>
            <a:r>
              <a:rPr lang="en-GB" sz="2000" dirty="0">
                <a:latin typeface="Aptos" panose="020B0004020202020204" pitchFamily="34" charset="0"/>
              </a:rPr>
              <a:t>Creating a personal connection to local heritage</a:t>
            </a:r>
          </a:p>
          <a:p>
            <a:pPr marL="285750" indent="-285750">
              <a:buFontTx/>
              <a:buChar char="-"/>
            </a:pPr>
            <a:r>
              <a:rPr lang="en-GB" sz="2000" dirty="0">
                <a:latin typeface="Aptos" panose="020B0004020202020204" pitchFamily="34" charset="0"/>
              </a:rPr>
              <a:t>Celebrating diverse perspectives </a:t>
            </a:r>
          </a:p>
          <a:p>
            <a:pPr marL="285750" indent="-285750">
              <a:buFontTx/>
              <a:buChar char="-"/>
            </a:pPr>
            <a:r>
              <a:rPr lang="en-GB" sz="2000" dirty="0">
                <a:latin typeface="Aptos" panose="020B0004020202020204" pitchFamily="34" charset="0"/>
              </a:rPr>
              <a:t>Connecting the past with the present </a:t>
            </a:r>
          </a:p>
          <a:p>
            <a:pPr marL="285750" indent="-285750">
              <a:buFontTx/>
              <a:buChar char="-"/>
            </a:pPr>
            <a:r>
              <a:rPr lang="en-GB" sz="2000" dirty="0">
                <a:latin typeface="Aptos" panose="020B0004020202020204" pitchFamily="34" charset="0"/>
              </a:rPr>
              <a:t>Promoting community cohesion </a:t>
            </a:r>
          </a:p>
          <a:p>
            <a:pPr marL="285750" indent="-285750">
              <a:buFontTx/>
              <a:buChar char="-"/>
            </a:pPr>
            <a:r>
              <a:rPr lang="en-GB" sz="2000" dirty="0">
                <a:latin typeface="Aptos" panose="020B0004020202020204" pitchFamily="34" charset="0"/>
              </a:rPr>
              <a:t>Building a shared community identity </a:t>
            </a:r>
          </a:p>
          <a:p>
            <a:pPr marL="285750" indent="-285750">
              <a:buFontTx/>
              <a:buChar char="-"/>
            </a:pPr>
            <a:r>
              <a:rPr lang="en-GB" sz="2000" dirty="0">
                <a:latin typeface="Aptos" panose="020B0004020202020204" pitchFamily="34" charset="0"/>
              </a:rPr>
              <a:t>Fostering a sense of ownership </a:t>
            </a:r>
          </a:p>
          <a:p>
            <a:pPr marL="285750" indent="-285750">
              <a:buFontTx/>
              <a:buChar char="-"/>
            </a:pPr>
            <a:endParaRPr lang="en-GB" sz="2000" dirty="0">
              <a:latin typeface="Aptos" panose="020B0004020202020204" pitchFamily="34" charset="0"/>
            </a:endParaRPr>
          </a:p>
          <a:p>
            <a:r>
              <a:rPr lang="en-GB" sz="2000" dirty="0">
                <a:latin typeface="Aptos" panose="020B0004020202020204" pitchFamily="34" charset="0"/>
              </a:rPr>
              <a:t>….building a sense of place </a:t>
            </a:r>
            <a:br>
              <a:rPr lang="en-GB" dirty="0"/>
            </a:br>
            <a:endParaRPr lang="en-GB" dirty="0"/>
          </a:p>
        </p:txBody>
      </p:sp>
      <p:sp>
        <p:nvSpPr>
          <p:cNvPr id="8" name="TextBox 7">
            <a:extLst>
              <a:ext uri="{FF2B5EF4-FFF2-40B4-BE49-F238E27FC236}">
                <a16:creationId xmlns:a16="http://schemas.microsoft.com/office/drawing/2014/main" id="{AFFE9FB7-EACA-140D-6CBA-F8CF077795C9}"/>
              </a:ext>
            </a:extLst>
          </p:cNvPr>
          <p:cNvSpPr txBox="1"/>
          <p:nvPr/>
        </p:nvSpPr>
        <p:spPr>
          <a:xfrm>
            <a:off x="3006090" y="102870"/>
            <a:ext cx="5474970" cy="769441"/>
          </a:xfrm>
          <a:prstGeom prst="rect">
            <a:avLst/>
          </a:prstGeom>
          <a:noFill/>
        </p:spPr>
        <p:txBody>
          <a:bodyPr wrap="square" rtlCol="0">
            <a:spAutoFit/>
          </a:bodyPr>
          <a:lstStyle/>
          <a:p>
            <a:r>
              <a:rPr lang="en-GB" sz="4400" b="1" dirty="0">
                <a:latin typeface="Aptos" panose="020B0004020202020204" pitchFamily="34" charset="0"/>
              </a:rPr>
              <a:t>A sense of place </a:t>
            </a:r>
          </a:p>
        </p:txBody>
      </p:sp>
      <p:pic>
        <p:nvPicPr>
          <p:cNvPr id="3" name="Picture 2">
            <a:extLst>
              <a:ext uri="{FF2B5EF4-FFF2-40B4-BE49-F238E27FC236}">
                <a16:creationId xmlns:a16="http://schemas.microsoft.com/office/drawing/2014/main" id="{3E3CB6A6-FE6A-B83D-B862-060099E79564}"/>
              </a:ext>
            </a:extLst>
          </p:cNvPr>
          <p:cNvPicPr>
            <a:picLocks noChangeAspect="1"/>
          </p:cNvPicPr>
          <p:nvPr/>
        </p:nvPicPr>
        <p:blipFill>
          <a:blip r:embed="rId2"/>
          <a:stretch>
            <a:fillRect/>
          </a:stretch>
        </p:blipFill>
        <p:spPr>
          <a:xfrm>
            <a:off x="5380955" y="1426955"/>
            <a:ext cx="6605906" cy="4362529"/>
          </a:xfrm>
          <a:prstGeom prst="rect">
            <a:avLst/>
          </a:prstGeom>
        </p:spPr>
      </p:pic>
    </p:spTree>
    <p:extLst>
      <p:ext uri="{BB962C8B-B14F-4D97-AF65-F5344CB8AC3E}">
        <p14:creationId xmlns:p14="http://schemas.microsoft.com/office/powerpoint/2010/main" val="18358728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84D315D-C862-4910-8600-38EFE46C1911}"/>
              </a:ext>
            </a:extLst>
          </p:cNvPr>
          <p:cNvSpPr>
            <a:spLocks noGrp="1"/>
          </p:cNvSpPr>
          <p:nvPr>
            <p:ph type="ctrTitle"/>
          </p:nvPr>
        </p:nvSpPr>
        <p:spPr/>
        <p:txBody>
          <a:bodyPr>
            <a:normAutofit fontScale="90000"/>
          </a:bodyPr>
          <a:lstStyle/>
          <a:p>
            <a:br>
              <a:rPr lang="en-GB" dirty="0"/>
            </a:br>
            <a:br>
              <a:rPr lang="en-GB" dirty="0"/>
            </a:br>
            <a:endParaRPr lang="en-GB" dirty="0"/>
          </a:p>
        </p:txBody>
      </p:sp>
      <p:sp>
        <p:nvSpPr>
          <p:cNvPr id="2" name="TextBox 1">
            <a:extLst>
              <a:ext uri="{FF2B5EF4-FFF2-40B4-BE49-F238E27FC236}">
                <a16:creationId xmlns:a16="http://schemas.microsoft.com/office/drawing/2014/main" id="{59081641-A5D0-16CD-D2AE-C7CC0E42F536}"/>
              </a:ext>
            </a:extLst>
          </p:cNvPr>
          <p:cNvSpPr txBox="1"/>
          <p:nvPr/>
        </p:nvSpPr>
        <p:spPr>
          <a:xfrm>
            <a:off x="721360" y="1418590"/>
            <a:ext cx="9946640" cy="4524315"/>
          </a:xfrm>
          <a:prstGeom prst="rect">
            <a:avLst/>
          </a:prstGeom>
          <a:noFill/>
        </p:spPr>
        <p:txBody>
          <a:bodyPr wrap="square" rtlCol="0">
            <a:spAutoFit/>
          </a:bodyPr>
          <a:lstStyle/>
          <a:p>
            <a:pPr algn="l"/>
            <a:r>
              <a:rPr lang="en-GB" b="0" i="1" dirty="0">
                <a:solidFill>
                  <a:srgbClr val="393939"/>
                </a:solidFill>
                <a:effectLst/>
                <a:latin typeface="Nunito" pitchFamily="2" charset="0"/>
              </a:rPr>
              <a:t>“You gave value to our culture and traditions. We are living in a multicultural society, so you have to give value to all cultures. I feel very happy that I was able to explain my feelings. I feel good that I was valued”- </a:t>
            </a:r>
            <a:r>
              <a:rPr lang="en-GB" b="1" i="1" dirty="0">
                <a:solidFill>
                  <a:srgbClr val="393939"/>
                </a:solidFill>
                <a:effectLst/>
                <a:latin typeface="Nunito" pitchFamily="2" charset="0"/>
              </a:rPr>
              <a:t>Mohammed</a:t>
            </a:r>
          </a:p>
          <a:p>
            <a:pPr algn="l"/>
            <a:endParaRPr lang="en-GB" b="0" i="0" dirty="0">
              <a:solidFill>
                <a:srgbClr val="393939"/>
              </a:solidFill>
              <a:effectLst/>
              <a:latin typeface="Nunito" pitchFamily="2" charset="0"/>
            </a:endParaRPr>
          </a:p>
          <a:p>
            <a:pPr algn="l"/>
            <a:r>
              <a:rPr lang="en-GB" b="0" i="1" dirty="0">
                <a:solidFill>
                  <a:srgbClr val="393939"/>
                </a:solidFill>
                <a:effectLst/>
                <a:latin typeface="Nunito" pitchFamily="2" charset="0"/>
              </a:rPr>
              <a:t>“In being different the heritage brought us together and I am very proud of it. Because of the museum project we understand each other better”- </a:t>
            </a:r>
            <a:r>
              <a:rPr lang="en-GB" b="1" i="1" dirty="0">
                <a:solidFill>
                  <a:srgbClr val="393939"/>
                </a:solidFill>
                <a:effectLst/>
                <a:latin typeface="Nunito" pitchFamily="2" charset="0"/>
              </a:rPr>
              <a:t>Anila</a:t>
            </a:r>
          </a:p>
          <a:p>
            <a:pPr algn="l"/>
            <a:endParaRPr lang="en-GB" b="0" i="0" dirty="0">
              <a:solidFill>
                <a:srgbClr val="393939"/>
              </a:solidFill>
              <a:effectLst/>
              <a:latin typeface="Nunito" pitchFamily="2" charset="0"/>
            </a:endParaRPr>
          </a:p>
          <a:p>
            <a:pPr algn="l"/>
            <a:r>
              <a:rPr lang="en-GB" b="0" i="1" dirty="0">
                <a:solidFill>
                  <a:srgbClr val="393939"/>
                </a:solidFill>
                <a:effectLst/>
                <a:latin typeface="Nunito" pitchFamily="2" charset="0"/>
              </a:rPr>
              <a:t>“I feel part of a better closer community now. I feel recognised” </a:t>
            </a:r>
            <a:r>
              <a:rPr lang="en-GB" b="0" i="0" dirty="0">
                <a:solidFill>
                  <a:srgbClr val="393939"/>
                </a:solidFill>
                <a:effectLst/>
                <a:latin typeface="Nunito" pitchFamily="2" charset="0"/>
              </a:rPr>
              <a:t>– </a:t>
            </a:r>
            <a:r>
              <a:rPr lang="en-GB" b="1" i="1" dirty="0">
                <a:solidFill>
                  <a:srgbClr val="393939"/>
                </a:solidFill>
                <a:effectLst/>
                <a:latin typeface="Nunito" pitchFamily="2" charset="0"/>
              </a:rPr>
              <a:t>Usher</a:t>
            </a:r>
          </a:p>
          <a:p>
            <a:pPr algn="l"/>
            <a:endParaRPr lang="en-GB" b="0" i="0" dirty="0">
              <a:solidFill>
                <a:srgbClr val="393939"/>
              </a:solidFill>
              <a:effectLst/>
              <a:latin typeface="Nunito" pitchFamily="2" charset="0"/>
            </a:endParaRPr>
          </a:p>
          <a:p>
            <a:r>
              <a:rPr lang="en-GB" b="0" i="1" dirty="0">
                <a:solidFill>
                  <a:srgbClr val="393939"/>
                </a:solidFill>
                <a:effectLst/>
                <a:latin typeface="Nunito" pitchFamily="2" charset="0"/>
              </a:rPr>
              <a:t>“</a:t>
            </a:r>
            <a:r>
              <a:rPr lang="en-GB" b="0" i="1" dirty="0">
                <a:solidFill>
                  <a:srgbClr val="222222"/>
                </a:solidFill>
                <a:effectLst/>
                <a:latin typeface="Nunito" pitchFamily="2" charset="0"/>
              </a:rPr>
              <a:t>It was an amazing adventure; I gained new experience as a Pole in working between English and other nationalities…this project had something of a family approach to humanity. We became one global family, it was not the language, the colour or the origin that mattered. The DYSWIS project allowed us to look at objects from an individual point of view…I felt accepted by this country and its people. It is difficult for a Pole to exist in a foreign land, and here is such a blessing. I am very happy with this success, and I think this is just the beginning.”</a:t>
            </a:r>
            <a:r>
              <a:rPr lang="en-GB" b="0" i="0" dirty="0">
                <a:solidFill>
                  <a:srgbClr val="222222"/>
                </a:solidFill>
                <a:effectLst/>
                <a:latin typeface="Nunito" pitchFamily="2" charset="0"/>
              </a:rPr>
              <a:t> – Jola</a:t>
            </a:r>
            <a:endParaRPr lang="en-GB" dirty="0"/>
          </a:p>
          <a:p>
            <a:endParaRPr lang="en-GB" dirty="0">
              <a:solidFill>
                <a:srgbClr val="FF0000"/>
              </a:solidFill>
            </a:endParaRPr>
          </a:p>
        </p:txBody>
      </p:sp>
    </p:spTree>
    <p:extLst>
      <p:ext uri="{BB962C8B-B14F-4D97-AF65-F5344CB8AC3E}">
        <p14:creationId xmlns:p14="http://schemas.microsoft.com/office/powerpoint/2010/main" val="35454306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84D315D-C862-4910-8600-38EFE46C1911}"/>
              </a:ext>
            </a:extLst>
          </p:cNvPr>
          <p:cNvSpPr>
            <a:spLocks noGrp="1"/>
          </p:cNvSpPr>
          <p:nvPr>
            <p:ph type="ctrTitle"/>
          </p:nvPr>
        </p:nvSpPr>
        <p:spPr/>
        <p:txBody>
          <a:bodyPr>
            <a:normAutofit fontScale="90000"/>
          </a:bodyPr>
          <a:lstStyle/>
          <a:p>
            <a:br>
              <a:rPr lang="en-GB" dirty="0"/>
            </a:br>
            <a:br>
              <a:rPr lang="en-GB" dirty="0"/>
            </a:br>
            <a:endParaRPr lang="en-GB" dirty="0"/>
          </a:p>
        </p:txBody>
      </p:sp>
      <p:pic>
        <p:nvPicPr>
          <p:cNvPr id="4" name="Picture 3">
            <a:extLst>
              <a:ext uri="{FF2B5EF4-FFF2-40B4-BE49-F238E27FC236}">
                <a16:creationId xmlns:a16="http://schemas.microsoft.com/office/drawing/2014/main" id="{1937F4EF-6839-A282-D207-5988C8F805CA}"/>
              </a:ext>
            </a:extLst>
          </p:cNvPr>
          <p:cNvPicPr>
            <a:picLocks noChangeAspect="1"/>
          </p:cNvPicPr>
          <p:nvPr/>
        </p:nvPicPr>
        <p:blipFill>
          <a:blip r:embed="rId2"/>
          <a:stretch>
            <a:fillRect/>
          </a:stretch>
        </p:blipFill>
        <p:spPr>
          <a:xfrm>
            <a:off x="4774642" y="4978160"/>
            <a:ext cx="4334732" cy="990106"/>
          </a:xfrm>
          <a:prstGeom prst="rect">
            <a:avLst/>
          </a:prstGeom>
        </p:spPr>
      </p:pic>
      <p:pic>
        <p:nvPicPr>
          <p:cNvPr id="6" name="Picture 5">
            <a:extLst>
              <a:ext uri="{FF2B5EF4-FFF2-40B4-BE49-F238E27FC236}">
                <a16:creationId xmlns:a16="http://schemas.microsoft.com/office/drawing/2014/main" id="{29EF59DD-3BB6-4D58-BFA2-9C576E16F847}"/>
              </a:ext>
            </a:extLst>
          </p:cNvPr>
          <p:cNvPicPr>
            <a:picLocks noChangeAspect="1"/>
          </p:cNvPicPr>
          <p:nvPr/>
        </p:nvPicPr>
        <p:blipFill>
          <a:blip r:embed="rId3"/>
          <a:stretch>
            <a:fillRect/>
          </a:stretch>
        </p:blipFill>
        <p:spPr>
          <a:xfrm>
            <a:off x="3154279" y="1384787"/>
            <a:ext cx="6330086" cy="2081125"/>
          </a:xfrm>
          <a:prstGeom prst="rect">
            <a:avLst/>
          </a:prstGeom>
        </p:spPr>
      </p:pic>
      <p:pic>
        <p:nvPicPr>
          <p:cNvPr id="8" name="Picture 7">
            <a:extLst>
              <a:ext uri="{FF2B5EF4-FFF2-40B4-BE49-F238E27FC236}">
                <a16:creationId xmlns:a16="http://schemas.microsoft.com/office/drawing/2014/main" id="{6D1A5CF5-F859-04E2-CBD8-0EE5338185B2}"/>
              </a:ext>
            </a:extLst>
          </p:cNvPr>
          <p:cNvPicPr>
            <a:picLocks noChangeAspect="1"/>
          </p:cNvPicPr>
          <p:nvPr/>
        </p:nvPicPr>
        <p:blipFill>
          <a:blip r:embed="rId4"/>
          <a:stretch>
            <a:fillRect/>
          </a:stretch>
        </p:blipFill>
        <p:spPr>
          <a:xfrm>
            <a:off x="325725" y="1387791"/>
            <a:ext cx="2582968" cy="3053405"/>
          </a:xfrm>
          <a:prstGeom prst="rect">
            <a:avLst/>
          </a:prstGeom>
        </p:spPr>
      </p:pic>
      <p:pic>
        <p:nvPicPr>
          <p:cNvPr id="11" name="Picture 10">
            <a:extLst>
              <a:ext uri="{FF2B5EF4-FFF2-40B4-BE49-F238E27FC236}">
                <a16:creationId xmlns:a16="http://schemas.microsoft.com/office/drawing/2014/main" id="{194C22FD-4167-57D9-DC01-946D7B2F0B57}"/>
              </a:ext>
            </a:extLst>
          </p:cNvPr>
          <p:cNvPicPr>
            <a:picLocks noChangeAspect="1"/>
          </p:cNvPicPr>
          <p:nvPr/>
        </p:nvPicPr>
        <p:blipFill>
          <a:blip r:embed="rId5"/>
          <a:stretch>
            <a:fillRect/>
          </a:stretch>
        </p:blipFill>
        <p:spPr>
          <a:xfrm>
            <a:off x="4774642" y="3584669"/>
            <a:ext cx="4334732" cy="1177784"/>
          </a:xfrm>
          <a:prstGeom prst="rect">
            <a:avLst/>
          </a:prstGeom>
        </p:spPr>
      </p:pic>
      <p:pic>
        <p:nvPicPr>
          <p:cNvPr id="13" name="Picture 12">
            <a:extLst>
              <a:ext uri="{FF2B5EF4-FFF2-40B4-BE49-F238E27FC236}">
                <a16:creationId xmlns:a16="http://schemas.microsoft.com/office/drawing/2014/main" id="{19A9D899-D842-170D-10D6-A2191E38C9C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93850" y="3782243"/>
            <a:ext cx="1674526" cy="1960420"/>
          </a:xfrm>
          <a:prstGeom prst="rect">
            <a:avLst/>
          </a:prstGeom>
        </p:spPr>
      </p:pic>
      <p:pic>
        <p:nvPicPr>
          <p:cNvPr id="15" name="Picture 14">
            <a:extLst>
              <a:ext uri="{FF2B5EF4-FFF2-40B4-BE49-F238E27FC236}">
                <a16:creationId xmlns:a16="http://schemas.microsoft.com/office/drawing/2014/main" id="{FABDEE93-85D2-5CD8-0AE8-685896C59106}"/>
              </a:ext>
            </a:extLst>
          </p:cNvPr>
          <p:cNvPicPr>
            <a:picLocks noChangeAspect="1"/>
          </p:cNvPicPr>
          <p:nvPr/>
        </p:nvPicPr>
        <p:blipFill>
          <a:blip r:embed="rId7"/>
          <a:stretch>
            <a:fillRect/>
          </a:stretch>
        </p:blipFill>
        <p:spPr>
          <a:xfrm>
            <a:off x="279124" y="4518983"/>
            <a:ext cx="3992262" cy="1437657"/>
          </a:xfrm>
          <a:prstGeom prst="rect">
            <a:avLst/>
          </a:prstGeom>
        </p:spPr>
      </p:pic>
      <p:pic>
        <p:nvPicPr>
          <p:cNvPr id="17" name="Picture 16">
            <a:extLst>
              <a:ext uri="{FF2B5EF4-FFF2-40B4-BE49-F238E27FC236}">
                <a16:creationId xmlns:a16="http://schemas.microsoft.com/office/drawing/2014/main" id="{E0BFF8BE-2AFB-3169-B68D-ACCF25EB3AF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981227" y="1384787"/>
            <a:ext cx="1687149" cy="1960420"/>
          </a:xfrm>
          <a:prstGeom prst="rect">
            <a:avLst/>
          </a:prstGeom>
        </p:spPr>
      </p:pic>
    </p:spTree>
    <p:extLst>
      <p:ext uri="{BB962C8B-B14F-4D97-AF65-F5344CB8AC3E}">
        <p14:creationId xmlns:p14="http://schemas.microsoft.com/office/powerpoint/2010/main" val="33662675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84D315D-C862-4910-8600-38EFE46C1911}"/>
              </a:ext>
            </a:extLst>
          </p:cNvPr>
          <p:cNvSpPr>
            <a:spLocks noGrp="1"/>
          </p:cNvSpPr>
          <p:nvPr>
            <p:ph type="ctrTitle"/>
          </p:nvPr>
        </p:nvSpPr>
        <p:spPr/>
        <p:txBody>
          <a:bodyPr>
            <a:normAutofit fontScale="90000"/>
          </a:bodyPr>
          <a:lstStyle/>
          <a:p>
            <a:br>
              <a:rPr lang="en-GB" dirty="0"/>
            </a:br>
            <a:br>
              <a:rPr lang="en-GB" dirty="0"/>
            </a:br>
            <a:endParaRPr lang="en-GB" dirty="0"/>
          </a:p>
        </p:txBody>
      </p:sp>
      <p:graphicFrame>
        <p:nvGraphicFramePr>
          <p:cNvPr id="11" name="TextBox 4">
            <a:extLst>
              <a:ext uri="{FF2B5EF4-FFF2-40B4-BE49-F238E27FC236}">
                <a16:creationId xmlns:a16="http://schemas.microsoft.com/office/drawing/2014/main" id="{6AEE005D-E212-FE48-AAAA-B45F1D3D5C08}"/>
              </a:ext>
            </a:extLst>
          </p:cNvPr>
          <p:cNvGraphicFramePr/>
          <p:nvPr>
            <p:extLst>
              <p:ext uri="{D42A27DB-BD31-4B8C-83A1-F6EECF244321}">
                <p14:modId xmlns:p14="http://schemas.microsoft.com/office/powerpoint/2010/main" val="2925132101"/>
              </p:ext>
            </p:extLst>
          </p:nvPr>
        </p:nvGraphicFramePr>
        <p:xfrm>
          <a:off x="1181608" y="1479391"/>
          <a:ext cx="9855200" cy="15341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634543E0-1283-99D5-1CBF-C9353E630CE9}"/>
              </a:ext>
            </a:extLst>
          </p:cNvPr>
          <p:cNvSpPr txBox="1"/>
          <p:nvPr/>
        </p:nvSpPr>
        <p:spPr>
          <a:xfrm>
            <a:off x="2864358" y="1095899"/>
            <a:ext cx="6094476" cy="523220"/>
          </a:xfrm>
          <a:prstGeom prst="rect">
            <a:avLst/>
          </a:prstGeom>
          <a:noFill/>
        </p:spPr>
        <p:txBody>
          <a:bodyPr wrap="square">
            <a:spAutoFit/>
          </a:bodyPr>
          <a:lstStyle/>
          <a:p>
            <a:pPr algn="ctr"/>
            <a:r>
              <a:rPr lang="en-GB" sz="2800" b="1" dirty="0">
                <a:solidFill>
                  <a:srgbClr val="0070C0"/>
                </a:solidFill>
              </a:rPr>
              <a:t>Introducing Harborough</a:t>
            </a:r>
          </a:p>
        </p:txBody>
      </p:sp>
      <p:pic>
        <p:nvPicPr>
          <p:cNvPr id="3" name="Picture 2">
            <a:extLst>
              <a:ext uri="{FF2B5EF4-FFF2-40B4-BE49-F238E27FC236}">
                <a16:creationId xmlns:a16="http://schemas.microsoft.com/office/drawing/2014/main" id="{383592CC-84EC-A042-1D8A-3428F1315AB2}"/>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8288536" y="3205032"/>
            <a:ext cx="3025216" cy="2020374"/>
          </a:xfrm>
          <a:prstGeom prst="rect">
            <a:avLst/>
          </a:prstGeom>
        </p:spPr>
      </p:pic>
      <p:pic>
        <p:nvPicPr>
          <p:cNvPr id="5" name="Picture 4">
            <a:extLst>
              <a:ext uri="{FF2B5EF4-FFF2-40B4-BE49-F238E27FC236}">
                <a16:creationId xmlns:a16="http://schemas.microsoft.com/office/drawing/2014/main" id="{A92B5E8A-8281-3835-D42F-9E947FC950D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88884" y="2904116"/>
            <a:ext cx="3335218" cy="2622207"/>
          </a:xfrm>
          <a:prstGeom prst="rect">
            <a:avLst/>
          </a:prstGeom>
        </p:spPr>
      </p:pic>
      <p:pic>
        <p:nvPicPr>
          <p:cNvPr id="12" name="Picture 11">
            <a:extLst>
              <a:ext uri="{FF2B5EF4-FFF2-40B4-BE49-F238E27FC236}">
                <a16:creationId xmlns:a16="http://schemas.microsoft.com/office/drawing/2014/main" id="{01037837-9A7C-EA80-BA48-86346F5605CE}"/>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033500" y="3013551"/>
            <a:ext cx="3591965" cy="1575974"/>
          </a:xfrm>
          <a:prstGeom prst="rect">
            <a:avLst/>
          </a:prstGeom>
        </p:spPr>
      </p:pic>
      <p:pic>
        <p:nvPicPr>
          <p:cNvPr id="14" name="Picture 13">
            <a:extLst>
              <a:ext uri="{FF2B5EF4-FFF2-40B4-BE49-F238E27FC236}">
                <a16:creationId xmlns:a16="http://schemas.microsoft.com/office/drawing/2014/main" id="{28E05496-894B-F0DA-981E-6B5CC67E7DE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033500" y="4554672"/>
            <a:ext cx="3686322" cy="1450904"/>
          </a:xfrm>
          <a:prstGeom prst="rect">
            <a:avLst/>
          </a:prstGeom>
        </p:spPr>
      </p:pic>
    </p:spTree>
    <p:extLst>
      <p:ext uri="{BB962C8B-B14F-4D97-AF65-F5344CB8AC3E}">
        <p14:creationId xmlns:p14="http://schemas.microsoft.com/office/powerpoint/2010/main" val="34830392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84D315D-C862-4910-8600-38EFE46C1911}"/>
              </a:ext>
            </a:extLst>
          </p:cNvPr>
          <p:cNvSpPr>
            <a:spLocks noGrp="1"/>
          </p:cNvSpPr>
          <p:nvPr>
            <p:ph type="ctrTitle"/>
          </p:nvPr>
        </p:nvSpPr>
        <p:spPr/>
        <p:txBody>
          <a:bodyPr>
            <a:normAutofit fontScale="90000"/>
          </a:bodyPr>
          <a:lstStyle/>
          <a:p>
            <a:br>
              <a:rPr lang="en-GB" dirty="0"/>
            </a:br>
            <a:br>
              <a:rPr lang="en-GB" dirty="0"/>
            </a:br>
            <a:endParaRPr lang="en-GB" dirty="0"/>
          </a:p>
        </p:txBody>
      </p:sp>
      <p:sp>
        <p:nvSpPr>
          <p:cNvPr id="2" name="TextBox 1">
            <a:extLst>
              <a:ext uri="{FF2B5EF4-FFF2-40B4-BE49-F238E27FC236}">
                <a16:creationId xmlns:a16="http://schemas.microsoft.com/office/drawing/2014/main" id="{33ACDE06-BBCE-E125-EE3D-776DF6775156}"/>
              </a:ext>
            </a:extLst>
          </p:cNvPr>
          <p:cNvSpPr txBox="1"/>
          <p:nvPr/>
        </p:nvSpPr>
        <p:spPr>
          <a:xfrm>
            <a:off x="-2169160" y="1394767"/>
            <a:ext cx="9418320" cy="1569660"/>
          </a:xfrm>
          <a:prstGeom prst="rect">
            <a:avLst/>
          </a:prstGeom>
          <a:noFill/>
        </p:spPr>
        <p:txBody>
          <a:bodyPr wrap="square" rtlCol="0">
            <a:spAutoFit/>
          </a:bodyPr>
          <a:lstStyle/>
          <a:p>
            <a:pPr algn="ctr"/>
            <a:r>
              <a:rPr lang="en-GB" sz="3200" b="1" dirty="0">
                <a:solidFill>
                  <a:srgbClr val="0070C0"/>
                </a:solidFill>
              </a:rPr>
              <a:t>Home is Where We Are</a:t>
            </a:r>
          </a:p>
          <a:p>
            <a:pPr algn="ctr"/>
            <a:r>
              <a:rPr lang="en-GB" sz="2400" dirty="0">
                <a:solidFill>
                  <a:srgbClr val="0070C0"/>
                </a:solidFill>
              </a:rPr>
              <a:t>Where is Home? </a:t>
            </a:r>
          </a:p>
          <a:p>
            <a:pPr algn="ctr"/>
            <a:endParaRPr lang="en-GB" sz="4000" dirty="0">
              <a:solidFill>
                <a:srgbClr val="0070C0"/>
              </a:solidFill>
              <a:latin typeface="Freestyle Script" panose="030804020302050B0404" pitchFamily="66" charset="0"/>
            </a:endParaRPr>
          </a:p>
        </p:txBody>
      </p:sp>
      <p:sp>
        <p:nvSpPr>
          <p:cNvPr id="3" name="TextBox 2">
            <a:extLst>
              <a:ext uri="{FF2B5EF4-FFF2-40B4-BE49-F238E27FC236}">
                <a16:creationId xmlns:a16="http://schemas.microsoft.com/office/drawing/2014/main" id="{2F5706DE-6ECF-4D4E-8556-A5D046F37F8C}"/>
              </a:ext>
            </a:extLst>
          </p:cNvPr>
          <p:cNvSpPr txBox="1"/>
          <p:nvPr/>
        </p:nvSpPr>
        <p:spPr>
          <a:xfrm>
            <a:off x="690880" y="2513889"/>
            <a:ext cx="3698240" cy="3231654"/>
          </a:xfrm>
          <a:prstGeom prst="rect">
            <a:avLst/>
          </a:prstGeom>
          <a:noFill/>
        </p:spPr>
        <p:txBody>
          <a:bodyPr wrap="square" rtlCol="0">
            <a:spAutoFit/>
          </a:bodyPr>
          <a:lstStyle/>
          <a:p>
            <a:r>
              <a:rPr lang="en-GB" sz="2400" dirty="0"/>
              <a:t>The GRT community have a different concept of home to settled community. For them home is where they are, rather than a fixed place. Their culture is about moving around.</a:t>
            </a:r>
          </a:p>
          <a:p>
            <a:endParaRPr lang="en-GB" dirty="0"/>
          </a:p>
          <a:p>
            <a:endParaRPr lang="en-GB" dirty="0"/>
          </a:p>
        </p:txBody>
      </p:sp>
      <p:grpSp>
        <p:nvGrpSpPr>
          <p:cNvPr id="13" name="Group 12">
            <a:extLst>
              <a:ext uri="{FF2B5EF4-FFF2-40B4-BE49-F238E27FC236}">
                <a16:creationId xmlns:a16="http://schemas.microsoft.com/office/drawing/2014/main" id="{29EC7571-2D5D-743E-8DB4-664B0AFB1126}"/>
              </a:ext>
            </a:extLst>
          </p:cNvPr>
          <p:cNvGrpSpPr/>
          <p:nvPr/>
        </p:nvGrpSpPr>
        <p:grpSpPr>
          <a:xfrm>
            <a:off x="5222240" y="988794"/>
            <a:ext cx="6047135" cy="4980932"/>
            <a:chOff x="6698827" y="1063189"/>
            <a:chExt cx="4886960" cy="4672448"/>
          </a:xfrm>
        </p:grpSpPr>
        <p:pic>
          <p:nvPicPr>
            <p:cNvPr id="5" name="Picture 4" descr="A group of people sitting around a table&#10;&#10;Description automatically generated">
              <a:extLst>
                <a:ext uri="{FF2B5EF4-FFF2-40B4-BE49-F238E27FC236}">
                  <a16:creationId xmlns:a16="http://schemas.microsoft.com/office/drawing/2014/main" id="{E1164767-6BE8-0761-64D5-51D92A8D6AF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53498" y="1063189"/>
              <a:ext cx="3332289" cy="2499217"/>
            </a:xfrm>
            <a:prstGeom prst="rect">
              <a:avLst/>
            </a:prstGeom>
          </p:spPr>
        </p:pic>
        <p:pic>
          <p:nvPicPr>
            <p:cNvPr id="7" name="Picture 6" descr="A table with photos and papers&#10;&#10;Description automatically generated">
              <a:extLst>
                <a:ext uri="{FF2B5EF4-FFF2-40B4-BE49-F238E27FC236}">
                  <a16:creationId xmlns:a16="http://schemas.microsoft.com/office/drawing/2014/main" id="{FF881B71-E8C2-ED6E-17E3-A1062C48A34A}"/>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698827" y="2325724"/>
              <a:ext cx="1554671" cy="3409913"/>
            </a:xfrm>
            <a:prstGeom prst="rect">
              <a:avLst/>
            </a:prstGeom>
          </p:spPr>
        </p:pic>
        <p:pic>
          <p:nvPicPr>
            <p:cNvPr id="10" name="Picture 9" descr="A group of people outside&#10;&#10;Description automatically generated">
              <a:extLst>
                <a:ext uri="{FF2B5EF4-FFF2-40B4-BE49-F238E27FC236}">
                  <a16:creationId xmlns:a16="http://schemas.microsoft.com/office/drawing/2014/main" id="{4DEC8C71-7771-BE8D-3819-DED09988191D}"/>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698827" y="1063189"/>
              <a:ext cx="1591023" cy="1259503"/>
            </a:xfrm>
            <a:prstGeom prst="rect">
              <a:avLst/>
            </a:prstGeom>
          </p:spPr>
        </p:pic>
        <p:pic>
          <p:nvPicPr>
            <p:cNvPr id="12" name="Picture 11" descr="A group of people standing in a room&#10;&#10;Description automatically generated">
              <a:extLst>
                <a:ext uri="{FF2B5EF4-FFF2-40B4-BE49-F238E27FC236}">
                  <a16:creationId xmlns:a16="http://schemas.microsoft.com/office/drawing/2014/main" id="{3C0DAAD2-9282-B423-1436-6F2CCC33B7D0}"/>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8253498" y="3569137"/>
              <a:ext cx="3332289" cy="2166500"/>
            </a:xfrm>
            <a:prstGeom prst="rect">
              <a:avLst/>
            </a:prstGeom>
          </p:spPr>
        </p:pic>
      </p:grpSp>
    </p:spTree>
    <p:extLst>
      <p:ext uri="{BB962C8B-B14F-4D97-AF65-F5344CB8AC3E}">
        <p14:creationId xmlns:p14="http://schemas.microsoft.com/office/powerpoint/2010/main" val="34357049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erson kneeling down and a person kneeling down and a person kneeling down&#10;&#10;Description automatically generated">
            <a:extLst>
              <a:ext uri="{FF2B5EF4-FFF2-40B4-BE49-F238E27FC236}">
                <a16:creationId xmlns:a16="http://schemas.microsoft.com/office/drawing/2014/main" id="{2BBC3DE6-4424-3F30-D263-DD09EDF33DC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93907" y="2064735"/>
            <a:ext cx="4230014" cy="3583976"/>
          </a:xfrm>
          <a:prstGeom prst="rect">
            <a:avLst/>
          </a:prstGeom>
        </p:spPr>
      </p:pic>
      <p:sp>
        <p:nvSpPr>
          <p:cNvPr id="9" name="Title 1">
            <a:extLst>
              <a:ext uri="{FF2B5EF4-FFF2-40B4-BE49-F238E27FC236}">
                <a16:creationId xmlns:a16="http://schemas.microsoft.com/office/drawing/2014/main" id="{E84D315D-C862-4910-8600-38EFE46C1911}"/>
              </a:ext>
            </a:extLst>
          </p:cNvPr>
          <p:cNvSpPr>
            <a:spLocks noGrp="1"/>
          </p:cNvSpPr>
          <p:nvPr>
            <p:ph type="ctrTitle"/>
          </p:nvPr>
        </p:nvSpPr>
        <p:spPr/>
        <p:txBody>
          <a:bodyPr>
            <a:normAutofit fontScale="90000"/>
          </a:bodyPr>
          <a:lstStyle/>
          <a:p>
            <a:br>
              <a:rPr lang="en-GB" dirty="0"/>
            </a:br>
            <a:br>
              <a:rPr lang="en-GB" dirty="0"/>
            </a:br>
            <a:endParaRPr lang="en-GB" dirty="0"/>
          </a:p>
        </p:txBody>
      </p:sp>
      <p:sp>
        <p:nvSpPr>
          <p:cNvPr id="2" name="TextBox 1">
            <a:extLst>
              <a:ext uri="{FF2B5EF4-FFF2-40B4-BE49-F238E27FC236}">
                <a16:creationId xmlns:a16="http://schemas.microsoft.com/office/drawing/2014/main" id="{33ACDE06-BBCE-E125-EE3D-776DF6775156}"/>
              </a:ext>
            </a:extLst>
          </p:cNvPr>
          <p:cNvSpPr txBox="1"/>
          <p:nvPr/>
        </p:nvSpPr>
        <p:spPr>
          <a:xfrm>
            <a:off x="1107440" y="1063189"/>
            <a:ext cx="9418320" cy="954107"/>
          </a:xfrm>
          <a:prstGeom prst="rect">
            <a:avLst/>
          </a:prstGeom>
          <a:noFill/>
        </p:spPr>
        <p:txBody>
          <a:bodyPr wrap="square" rtlCol="0">
            <a:spAutoFit/>
          </a:bodyPr>
          <a:lstStyle/>
          <a:p>
            <a:pPr algn="ctr"/>
            <a:r>
              <a:rPr lang="en-GB" sz="3200" b="1" dirty="0">
                <a:solidFill>
                  <a:srgbClr val="0070C0"/>
                </a:solidFill>
              </a:rPr>
              <a:t>Home is Where We Are</a:t>
            </a:r>
          </a:p>
          <a:p>
            <a:pPr algn="ctr"/>
            <a:r>
              <a:rPr lang="en-GB" sz="2400" dirty="0">
                <a:solidFill>
                  <a:srgbClr val="0070C0"/>
                </a:solidFill>
              </a:rPr>
              <a:t>What is Home? </a:t>
            </a:r>
          </a:p>
        </p:txBody>
      </p:sp>
      <p:sp>
        <p:nvSpPr>
          <p:cNvPr id="3" name="TextBox 2">
            <a:extLst>
              <a:ext uri="{FF2B5EF4-FFF2-40B4-BE49-F238E27FC236}">
                <a16:creationId xmlns:a16="http://schemas.microsoft.com/office/drawing/2014/main" id="{2F5706DE-6ECF-4D4E-8556-A5D046F37F8C}"/>
              </a:ext>
            </a:extLst>
          </p:cNvPr>
          <p:cNvSpPr txBox="1"/>
          <p:nvPr/>
        </p:nvSpPr>
        <p:spPr>
          <a:xfrm>
            <a:off x="812800" y="2021523"/>
            <a:ext cx="10820400" cy="646331"/>
          </a:xfrm>
          <a:prstGeom prst="rect">
            <a:avLst/>
          </a:prstGeom>
          <a:noFill/>
        </p:spPr>
        <p:txBody>
          <a:bodyPr wrap="square" rtlCol="0">
            <a:spAutoFit/>
          </a:bodyPr>
          <a:lstStyle/>
          <a:p>
            <a:pPr marL="285750" indent="-285750">
              <a:buFont typeface="Arial" panose="020B0604020202020204" pitchFamily="34" charset="0"/>
              <a:buChar char="•"/>
            </a:pPr>
            <a:endParaRPr lang="en-GB" dirty="0"/>
          </a:p>
          <a:p>
            <a:endParaRPr lang="en-GB" dirty="0"/>
          </a:p>
        </p:txBody>
      </p:sp>
      <p:pic>
        <p:nvPicPr>
          <p:cNvPr id="7" name="Picture 6" descr="A white car parked in a field&#10;&#10;Description automatically generated">
            <a:extLst>
              <a:ext uri="{FF2B5EF4-FFF2-40B4-BE49-F238E27FC236}">
                <a16:creationId xmlns:a16="http://schemas.microsoft.com/office/drawing/2014/main" id="{D7EF6E6A-699A-9F8A-FF3B-5E180DAAC945}"/>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rot="5400000">
            <a:off x="871186" y="1466898"/>
            <a:ext cx="3579748" cy="4779651"/>
          </a:xfrm>
          <a:prstGeom prst="rect">
            <a:avLst/>
          </a:prstGeom>
        </p:spPr>
      </p:pic>
      <p:pic>
        <p:nvPicPr>
          <p:cNvPr id="10" name="Picture 9" descr="Two people sitting on the grass&#10;&#10;Description automatically generated">
            <a:extLst>
              <a:ext uri="{FF2B5EF4-FFF2-40B4-BE49-F238E27FC236}">
                <a16:creationId xmlns:a16="http://schemas.microsoft.com/office/drawing/2014/main" id="{5373A1ED-6CC0-93CB-E787-04129F2D508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rot="10800000">
            <a:off x="7229030" y="2066849"/>
            <a:ext cx="4691736" cy="3579749"/>
          </a:xfrm>
          <a:prstGeom prst="rect">
            <a:avLst/>
          </a:prstGeom>
        </p:spPr>
      </p:pic>
    </p:spTree>
    <p:extLst>
      <p:ext uri="{BB962C8B-B14F-4D97-AF65-F5344CB8AC3E}">
        <p14:creationId xmlns:p14="http://schemas.microsoft.com/office/powerpoint/2010/main" val="36898143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84D315D-C862-4910-8600-38EFE46C1911}"/>
              </a:ext>
            </a:extLst>
          </p:cNvPr>
          <p:cNvSpPr>
            <a:spLocks noGrp="1"/>
          </p:cNvSpPr>
          <p:nvPr>
            <p:ph type="ctrTitle"/>
          </p:nvPr>
        </p:nvSpPr>
        <p:spPr/>
        <p:txBody>
          <a:bodyPr>
            <a:normAutofit fontScale="90000"/>
          </a:bodyPr>
          <a:lstStyle/>
          <a:p>
            <a:br>
              <a:rPr lang="en-GB"/>
            </a:br>
            <a:br>
              <a:rPr lang="en-GB"/>
            </a:br>
            <a:endParaRPr lang="en-GB" dirty="0"/>
          </a:p>
        </p:txBody>
      </p:sp>
      <p:pic>
        <p:nvPicPr>
          <p:cNvPr id="5" name="Picture 4" descr="A black background with a black square&#10;&#10;Description automatically generated with medium confidence">
            <a:extLst>
              <a:ext uri="{FF2B5EF4-FFF2-40B4-BE49-F238E27FC236}">
                <a16:creationId xmlns:a16="http://schemas.microsoft.com/office/drawing/2014/main" id="{90B74108-F0AA-56FC-3670-5E23EB8F6FA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70705" y="1413579"/>
            <a:ext cx="2928466" cy="774891"/>
          </a:xfrm>
          <a:prstGeom prst="rect">
            <a:avLst/>
          </a:prstGeom>
        </p:spPr>
      </p:pic>
      <p:pic>
        <p:nvPicPr>
          <p:cNvPr id="7" name="Picture 6" descr="A logo of a museum&#10;&#10;Description automatically generated">
            <a:extLst>
              <a:ext uri="{FF2B5EF4-FFF2-40B4-BE49-F238E27FC236}">
                <a16:creationId xmlns:a16="http://schemas.microsoft.com/office/drawing/2014/main" id="{B3C6D498-BE58-8624-C9E9-2AF4B1307A8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16874" y="2726458"/>
            <a:ext cx="3479305" cy="1013161"/>
          </a:xfrm>
          <a:prstGeom prst="rect">
            <a:avLst/>
          </a:prstGeom>
        </p:spPr>
      </p:pic>
      <p:pic>
        <p:nvPicPr>
          <p:cNvPr id="10" name="Picture 9" descr="A logo for a museum&#10;&#10;Description automatically generated">
            <a:extLst>
              <a:ext uri="{FF2B5EF4-FFF2-40B4-BE49-F238E27FC236}">
                <a16:creationId xmlns:a16="http://schemas.microsoft.com/office/drawing/2014/main" id="{E9A4C43D-0724-3EC4-48B1-C8D13B65644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91090" y="1246315"/>
            <a:ext cx="2689098" cy="1028014"/>
          </a:xfrm>
          <a:prstGeom prst="rect">
            <a:avLst/>
          </a:prstGeom>
        </p:spPr>
      </p:pic>
      <p:pic>
        <p:nvPicPr>
          <p:cNvPr id="14" name="Picture 13" descr="A blue and black logo&#10;&#10;Description automatically generated">
            <a:extLst>
              <a:ext uri="{FF2B5EF4-FFF2-40B4-BE49-F238E27FC236}">
                <a16:creationId xmlns:a16="http://schemas.microsoft.com/office/drawing/2014/main" id="{D5C0D6D9-F5BE-BC06-54BA-74F331CE97B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220325" y="4020884"/>
            <a:ext cx="1475854" cy="1717040"/>
          </a:xfrm>
          <a:prstGeom prst="rect">
            <a:avLst/>
          </a:prstGeom>
        </p:spPr>
      </p:pic>
      <p:pic>
        <p:nvPicPr>
          <p:cNvPr id="16" name="Picture 15" descr="A green logo with black background&#10;&#10;Description automatically generated">
            <a:extLst>
              <a:ext uri="{FF2B5EF4-FFF2-40B4-BE49-F238E27FC236}">
                <a16:creationId xmlns:a16="http://schemas.microsoft.com/office/drawing/2014/main" id="{755CE613-3F92-8CFB-DB92-B0367679583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552249" y="2967037"/>
            <a:ext cx="3261843" cy="742960"/>
          </a:xfrm>
          <a:prstGeom prst="rect">
            <a:avLst/>
          </a:prstGeom>
        </p:spPr>
      </p:pic>
      <p:pic>
        <p:nvPicPr>
          <p:cNvPr id="18" name="Picture 17" descr="A close-up of a logo&#10;&#10;Description automatically generated">
            <a:extLst>
              <a:ext uri="{FF2B5EF4-FFF2-40B4-BE49-F238E27FC236}">
                <a16:creationId xmlns:a16="http://schemas.microsoft.com/office/drawing/2014/main" id="{F793A1EF-254D-1699-7350-E89B7BACAF4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812561" y="4020884"/>
            <a:ext cx="1581609" cy="1844095"/>
          </a:xfrm>
          <a:prstGeom prst="rect">
            <a:avLst/>
          </a:prstGeom>
        </p:spPr>
      </p:pic>
      <p:pic>
        <p:nvPicPr>
          <p:cNvPr id="20" name="Picture 19" descr="A logo for a museum&#10;&#10;Description automatically generated">
            <a:extLst>
              <a:ext uri="{FF2B5EF4-FFF2-40B4-BE49-F238E27FC236}">
                <a16:creationId xmlns:a16="http://schemas.microsoft.com/office/drawing/2014/main" id="{8C614F89-2F4D-7343-7406-77D0D6D4981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138445" y="2529789"/>
            <a:ext cx="2000250" cy="1491095"/>
          </a:xfrm>
          <a:prstGeom prst="rect">
            <a:avLst/>
          </a:prstGeom>
        </p:spPr>
      </p:pic>
      <p:pic>
        <p:nvPicPr>
          <p:cNvPr id="22" name="Picture 21" descr="A logo of a museum&#10;&#10;Description automatically generated">
            <a:extLst>
              <a:ext uri="{FF2B5EF4-FFF2-40B4-BE49-F238E27FC236}">
                <a16:creationId xmlns:a16="http://schemas.microsoft.com/office/drawing/2014/main" id="{7E2BBDE2-15F7-6B5E-9EEC-1354461E64A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842728" y="3792565"/>
            <a:ext cx="1929038" cy="1929038"/>
          </a:xfrm>
          <a:prstGeom prst="rect">
            <a:avLst/>
          </a:prstGeom>
        </p:spPr>
      </p:pic>
      <p:pic>
        <p:nvPicPr>
          <p:cNvPr id="24" name="Picture 23" descr="A white and purple sign with numbers&#10;&#10;Description automatically generated">
            <a:extLst>
              <a:ext uri="{FF2B5EF4-FFF2-40B4-BE49-F238E27FC236}">
                <a16:creationId xmlns:a16="http://schemas.microsoft.com/office/drawing/2014/main" id="{AA1B825C-69FA-89F0-6A66-ED1BB9909525}"/>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476103" y="2727339"/>
            <a:ext cx="1590675" cy="923925"/>
          </a:xfrm>
          <a:prstGeom prst="rect">
            <a:avLst/>
          </a:prstGeom>
        </p:spPr>
      </p:pic>
      <p:pic>
        <p:nvPicPr>
          <p:cNvPr id="26" name="Picture 25" descr="A close-up of a logo&#10;&#10;Description automatically generated">
            <a:extLst>
              <a:ext uri="{FF2B5EF4-FFF2-40B4-BE49-F238E27FC236}">
                <a16:creationId xmlns:a16="http://schemas.microsoft.com/office/drawing/2014/main" id="{6FD36542-9247-5C8B-9138-28CAEF9E8AA9}"/>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t="27834" b="28576"/>
          <a:stretch/>
        </p:blipFill>
        <p:spPr>
          <a:xfrm>
            <a:off x="447674" y="1329482"/>
            <a:ext cx="4152900" cy="1018244"/>
          </a:xfrm>
          <a:prstGeom prst="rect">
            <a:avLst/>
          </a:prstGeom>
        </p:spPr>
      </p:pic>
      <p:pic>
        <p:nvPicPr>
          <p:cNvPr id="3" name="Picture 2" descr="A blue and black logo&#10;&#10;Description automatically generated">
            <a:extLst>
              <a:ext uri="{FF2B5EF4-FFF2-40B4-BE49-F238E27FC236}">
                <a16:creationId xmlns:a16="http://schemas.microsoft.com/office/drawing/2014/main" id="{8F28F8F4-AD99-578F-A30D-8EA7F1800427}"/>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143550" y="3983344"/>
            <a:ext cx="1592238" cy="1717040"/>
          </a:xfrm>
          <a:prstGeom prst="rect">
            <a:avLst/>
          </a:prstGeom>
        </p:spPr>
      </p:pic>
      <p:pic>
        <p:nvPicPr>
          <p:cNvPr id="4" name="Picture 3" descr="A sign with a clock face&#10;&#10;Description automatically generated">
            <a:extLst>
              <a:ext uri="{FF2B5EF4-FFF2-40B4-BE49-F238E27FC236}">
                <a16:creationId xmlns:a16="http://schemas.microsoft.com/office/drawing/2014/main" id="{3B2A34AA-61A3-2AE8-818F-49B2302FC31F}"/>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79944" y="3981009"/>
            <a:ext cx="1286834" cy="1920090"/>
          </a:xfrm>
          <a:prstGeom prst="rect">
            <a:avLst/>
          </a:prstGeom>
        </p:spPr>
      </p:pic>
    </p:spTree>
    <p:extLst>
      <p:ext uri="{BB962C8B-B14F-4D97-AF65-F5344CB8AC3E}">
        <p14:creationId xmlns:p14="http://schemas.microsoft.com/office/powerpoint/2010/main" val="41542476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84D315D-C862-4910-8600-38EFE46C1911}"/>
              </a:ext>
            </a:extLst>
          </p:cNvPr>
          <p:cNvSpPr>
            <a:spLocks noGrp="1"/>
          </p:cNvSpPr>
          <p:nvPr>
            <p:ph type="ctrTitle"/>
          </p:nvPr>
        </p:nvSpPr>
        <p:spPr/>
        <p:txBody>
          <a:bodyPr>
            <a:normAutofit fontScale="90000"/>
          </a:bodyPr>
          <a:lstStyle/>
          <a:p>
            <a:br>
              <a:rPr lang="en-GB" dirty="0"/>
            </a:br>
            <a:br>
              <a:rPr lang="en-GB" dirty="0"/>
            </a:br>
            <a:endParaRPr lang="en-GB" dirty="0"/>
          </a:p>
        </p:txBody>
      </p:sp>
      <p:sp>
        <p:nvSpPr>
          <p:cNvPr id="2" name="TextBox 1">
            <a:extLst>
              <a:ext uri="{FF2B5EF4-FFF2-40B4-BE49-F238E27FC236}">
                <a16:creationId xmlns:a16="http://schemas.microsoft.com/office/drawing/2014/main" id="{33ACDE06-BBCE-E125-EE3D-776DF6775156}"/>
              </a:ext>
            </a:extLst>
          </p:cNvPr>
          <p:cNvSpPr txBox="1"/>
          <p:nvPr/>
        </p:nvSpPr>
        <p:spPr>
          <a:xfrm>
            <a:off x="944880" y="971779"/>
            <a:ext cx="9418320" cy="954107"/>
          </a:xfrm>
          <a:prstGeom prst="rect">
            <a:avLst/>
          </a:prstGeom>
          <a:noFill/>
        </p:spPr>
        <p:txBody>
          <a:bodyPr wrap="square" rtlCol="0">
            <a:spAutoFit/>
          </a:bodyPr>
          <a:lstStyle/>
          <a:p>
            <a:pPr algn="ctr"/>
            <a:r>
              <a:rPr lang="en-GB" sz="3200" b="1" dirty="0">
                <a:solidFill>
                  <a:srgbClr val="0070C0"/>
                </a:solidFill>
              </a:rPr>
              <a:t>We Are Harborough</a:t>
            </a:r>
          </a:p>
          <a:p>
            <a:pPr algn="ctr"/>
            <a:r>
              <a:rPr lang="en-GB" sz="2400" dirty="0">
                <a:solidFill>
                  <a:srgbClr val="0070C0"/>
                </a:solidFill>
              </a:rPr>
              <a:t>What makes a community?</a:t>
            </a:r>
          </a:p>
        </p:txBody>
      </p:sp>
      <p:sp>
        <p:nvSpPr>
          <p:cNvPr id="3" name="TextBox 2">
            <a:extLst>
              <a:ext uri="{FF2B5EF4-FFF2-40B4-BE49-F238E27FC236}">
                <a16:creationId xmlns:a16="http://schemas.microsoft.com/office/drawing/2014/main" id="{2F5706DE-6ECF-4D4E-8556-A5D046F37F8C}"/>
              </a:ext>
            </a:extLst>
          </p:cNvPr>
          <p:cNvSpPr txBox="1"/>
          <p:nvPr/>
        </p:nvSpPr>
        <p:spPr>
          <a:xfrm>
            <a:off x="812800" y="2021523"/>
            <a:ext cx="10820400" cy="646331"/>
          </a:xfrm>
          <a:prstGeom prst="rect">
            <a:avLst/>
          </a:prstGeom>
          <a:noFill/>
        </p:spPr>
        <p:txBody>
          <a:bodyPr wrap="square" rtlCol="0">
            <a:spAutoFit/>
          </a:bodyPr>
          <a:lstStyle/>
          <a:p>
            <a:pPr marL="285750" indent="-285750">
              <a:buFont typeface="Arial" panose="020B0604020202020204" pitchFamily="34" charset="0"/>
              <a:buChar char="•"/>
            </a:pPr>
            <a:endParaRPr lang="en-GB" dirty="0"/>
          </a:p>
          <a:p>
            <a:endParaRPr lang="en-GB" dirty="0"/>
          </a:p>
        </p:txBody>
      </p:sp>
      <p:sp>
        <p:nvSpPr>
          <p:cNvPr id="4" name="TextBox 3">
            <a:extLst>
              <a:ext uri="{FF2B5EF4-FFF2-40B4-BE49-F238E27FC236}">
                <a16:creationId xmlns:a16="http://schemas.microsoft.com/office/drawing/2014/main" id="{7CB7D790-E9C4-51F8-B25D-C93DFC78CE9A}"/>
              </a:ext>
            </a:extLst>
          </p:cNvPr>
          <p:cNvSpPr txBox="1"/>
          <p:nvPr/>
        </p:nvSpPr>
        <p:spPr>
          <a:xfrm>
            <a:off x="290813" y="1766389"/>
            <a:ext cx="5351622" cy="1261884"/>
          </a:xfrm>
          <a:prstGeom prst="rect">
            <a:avLst/>
          </a:prstGeom>
          <a:noFill/>
        </p:spPr>
        <p:txBody>
          <a:bodyPr wrap="square" rtlCol="0">
            <a:spAutoFit/>
          </a:bodyPr>
          <a:lstStyle/>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endParaRPr lang="en-GB" sz="2000" dirty="0"/>
          </a:p>
          <a:p>
            <a:endParaRPr lang="en-GB" dirty="0"/>
          </a:p>
          <a:p>
            <a:endParaRPr lang="en-GB" dirty="0"/>
          </a:p>
        </p:txBody>
      </p:sp>
      <p:grpSp>
        <p:nvGrpSpPr>
          <p:cNvPr id="22" name="Group 21">
            <a:extLst>
              <a:ext uri="{FF2B5EF4-FFF2-40B4-BE49-F238E27FC236}">
                <a16:creationId xmlns:a16="http://schemas.microsoft.com/office/drawing/2014/main" id="{06C5CB59-9112-3CDF-8EB1-AE88742221C7}"/>
              </a:ext>
            </a:extLst>
          </p:cNvPr>
          <p:cNvGrpSpPr/>
          <p:nvPr/>
        </p:nvGrpSpPr>
        <p:grpSpPr>
          <a:xfrm>
            <a:off x="1929219" y="1925886"/>
            <a:ext cx="7731233" cy="3928733"/>
            <a:chOff x="5564291" y="2284821"/>
            <a:chExt cx="6453253" cy="3450739"/>
          </a:xfrm>
        </p:grpSpPr>
        <p:pic>
          <p:nvPicPr>
            <p:cNvPr id="6" name="Picture 5" descr="A group of pictures on a wall&#10;&#10;Description automatically generated">
              <a:extLst>
                <a:ext uri="{FF2B5EF4-FFF2-40B4-BE49-F238E27FC236}">
                  <a16:creationId xmlns:a16="http://schemas.microsoft.com/office/drawing/2014/main" id="{02AED1B5-1BFD-54FE-32E6-A4212C22940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67680" y="2287904"/>
              <a:ext cx="1679787" cy="1259840"/>
            </a:xfrm>
            <a:prstGeom prst="rect">
              <a:avLst/>
            </a:prstGeom>
          </p:spPr>
        </p:pic>
        <p:pic>
          <p:nvPicPr>
            <p:cNvPr id="11" name="Picture 10" descr="A group of people sitting around a table&#10;&#10;Description automatically generated">
              <a:extLst>
                <a:ext uri="{FF2B5EF4-FFF2-40B4-BE49-F238E27FC236}">
                  <a16:creationId xmlns:a16="http://schemas.microsoft.com/office/drawing/2014/main" id="{91DDA2CB-8A2F-F43B-B6EA-10C6FDFEA856}"/>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9674052" y="2284821"/>
              <a:ext cx="2343492" cy="1494248"/>
            </a:xfrm>
            <a:prstGeom prst="rect">
              <a:avLst/>
            </a:prstGeom>
          </p:spPr>
        </p:pic>
        <p:pic>
          <p:nvPicPr>
            <p:cNvPr id="15" name="Picture 14" descr="A person playing a guitar with kids in a library&#10;&#10;Description automatically generated">
              <a:extLst>
                <a:ext uri="{FF2B5EF4-FFF2-40B4-BE49-F238E27FC236}">
                  <a16:creationId xmlns:a16="http://schemas.microsoft.com/office/drawing/2014/main" id="{AF396854-DE49-88BF-93C0-732A86D83F12}"/>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8983523" y="3660547"/>
              <a:ext cx="3034021" cy="2075011"/>
            </a:xfrm>
            <a:prstGeom prst="rect">
              <a:avLst/>
            </a:prstGeom>
          </p:spPr>
        </p:pic>
        <p:pic>
          <p:nvPicPr>
            <p:cNvPr id="17" name="Picture 16" descr="A person standing next to a person using a keyboard&#10;&#10;Description automatically generated">
              <a:extLst>
                <a:ext uri="{FF2B5EF4-FFF2-40B4-BE49-F238E27FC236}">
                  <a16:creationId xmlns:a16="http://schemas.microsoft.com/office/drawing/2014/main" id="{8C57C8A7-AC03-4AE2-E6B9-C1020937AD9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244080" y="2284821"/>
              <a:ext cx="2429972" cy="1366860"/>
            </a:xfrm>
            <a:prstGeom prst="rect">
              <a:avLst/>
            </a:prstGeom>
          </p:spPr>
        </p:pic>
        <p:pic>
          <p:nvPicPr>
            <p:cNvPr id="19" name="Picture 18" descr="A group of women painting on a paper&#10;&#10;Description automatically generated">
              <a:extLst>
                <a:ext uri="{FF2B5EF4-FFF2-40B4-BE49-F238E27FC236}">
                  <a16:creationId xmlns:a16="http://schemas.microsoft.com/office/drawing/2014/main" id="{3CF929D9-99D4-0FAA-3548-206348A87F45}"/>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rot="5400000">
              <a:off x="7071863" y="3823899"/>
              <a:ext cx="2083878" cy="1739443"/>
            </a:xfrm>
            <a:prstGeom prst="rect">
              <a:avLst/>
            </a:prstGeom>
          </p:spPr>
        </p:pic>
        <p:pic>
          <p:nvPicPr>
            <p:cNvPr id="21" name="Picture 20" descr="A person holding a piece of art&#10;&#10;Description automatically generated">
              <a:extLst>
                <a:ext uri="{FF2B5EF4-FFF2-40B4-BE49-F238E27FC236}">
                  <a16:creationId xmlns:a16="http://schemas.microsoft.com/office/drawing/2014/main" id="{DA6B4C44-65C2-BC8F-ACDE-A6CC3DE09AB7}"/>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rot="5400000">
              <a:off x="5310278" y="3801757"/>
              <a:ext cx="2187814" cy="1679787"/>
            </a:xfrm>
            <a:prstGeom prst="rect">
              <a:avLst/>
            </a:prstGeom>
          </p:spPr>
        </p:pic>
      </p:grpSp>
    </p:spTree>
    <p:extLst>
      <p:ext uri="{BB962C8B-B14F-4D97-AF65-F5344CB8AC3E}">
        <p14:creationId xmlns:p14="http://schemas.microsoft.com/office/powerpoint/2010/main" val="23359524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84D315D-C862-4910-8600-38EFE46C1911}"/>
              </a:ext>
            </a:extLst>
          </p:cNvPr>
          <p:cNvSpPr>
            <a:spLocks noGrp="1"/>
          </p:cNvSpPr>
          <p:nvPr>
            <p:ph type="ctrTitle"/>
          </p:nvPr>
        </p:nvSpPr>
        <p:spPr/>
        <p:txBody>
          <a:bodyPr>
            <a:normAutofit fontScale="90000"/>
          </a:bodyPr>
          <a:lstStyle/>
          <a:p>
            <a:br>
              <a:rPr lang="en-GB" dirty="0"/>
            </a:br>
            <a:br>
              <a:rPr lang="en-GB" dirty="0"/>
            </a:br>
            <a:endParaRPr lang="en-GB" dirty="0"/>
          </a:p>
        </p:txBody>
      </p:sp>
      <p:sp>
        <p:nvSpPr>
          <p:cNvPr id="2" name="TextBox 1">
            <a:extLst>
              <a:ext uri="{FF2B5EF4-FFF2-40B4-BE49-F238E27FC236}">
                <a16:creationId xmlns:a16="http://schemas.microsoft.com/office/drawing/2014/main" id="{33ACDE06-BBCE-E125-EE3D-776DF6775156}"/>
              </a:ext>
            </a:extLst>
          </p:cNvPr>
          <p:cNvSpPr txBox="1"/>
          <p:nvPr/>
        </p:nvSpPr>
        <p:spPr>
          <a:xfrm>
            <a:off x="944880" y="971779"/>
            <a:ext cx="9418320" cy="954107"/>
          </a:xfrm>
          <a:prstGeom prst="rect">
            <a:avLst/>
          </a:prstGeom>
          <a:noFill/>
        </p:spPr>
        <p:txBody>
          <a:bodyPr wrap="square" rtlCol="0">
            <a:spAutoFit/>
          </a:bodyPr>
          <a:lstStyle/>
          <a:p>
            <a:pPr algn="ctr"/>
            <a:r>
              <a:rPr lang="en-GB" sz="3200" b="1" dirty="0">
                <a:solidFill>
                  <a:srgbClr val="0070C0"/>
                </a:solidFill>
              </a:rPr>
              <a:t>We Are Harborough</a:t>
            </a:r>
          </a:p>
          <a:p>
            <a:pPr algn="ctr"/>
            <a:r>
              <a:rPr lang="en-GB" sz="2400" dirty="0">
                <a:solidFill>
                  <a:srgbClr val="0070C0"/>
                </a:solidFill>
              </a:rPr>
              <a:t>Our objects tell our story</a:t>
            </a:r>
          </a:p>
        </p:txBody>
      </p:sp>
      <p:sp>
        <p:nvSpPr>
          <p:cNvPr id="3" name="TextBox 2">
            <a:extLst>
              <a:ext uri="{FF2B5EF4-FFF2-40B4-BE49-F238E27FC236}">
                <a16:creationId xmlns:a16="http://schemas.microsoft.com/office/drawing/2014/main" id="{2F5706DE-6ECF-4D4E-8556-A5D046F37F8C}"/>
              </a:ext>
            </a:extLst>
          </p:cNvPr>
          <p:cNvSpPr txBox="1"/>
          <p:nvPr/>
        </p:nvSpPr>
        <p:spPr>
          <a:xfrm>
            <a:off x="812800" y="2021523"/>
            <a:ext cx="10820400" cy="646331"/>
          </a:xfrm>
          <a:prstGeom prst="rect">
            <a:avLst/>
          </a:prstGeom>
          <a:noFill/>
        </p:spPr>
        <p:txBody>
          <a:bodyPr wrap="square" rtlCol="0">
            <a:spAutoFit/>
          </a:bodyPr>
          <a:lstStyle/>
          <a:p>
            <a:pPr marL="285750" indent="-285750">
              <a:buFont typeface="Arial" panose="020B0604020202020204" pitchFamily="34" charset="0"/>
              <a:buChar char="•"/>
            </a:pPr>
            <a:endParaRPr lang="en-GB" dirty="0"/>
          </a:p>
          <a:p>
            <a:endParaRPr lang="en-GB" dirty="0"/>
          </a:p>
        </p:txBody>
      </p:sp>
      <p:pic>
        <p:nvPicPr>
          <p:cNvPr id="1026" name="Picture 2">
            <a:extLst>
              <a:ext uri="{FF2B5EF4-FFF2-40B4-BE49-F238E27FC236}">
                <a16:creationId xmlns:a16="http://schemas.microsoft.com/office/drawing/2014/main" id="{8F91C312-30B9-21E2-1E19-1B27F59A47C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63600" y="1615340"/>
            <a:ext cx="1703387" cy="233340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F1A249D-DCC2-6E53-151D-A0A4D528426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98775" y="2015172"/>
            <a:ext cx="2857500" cy="19335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85C7D188-E50D-61FA-B4A3-CA5FBD48E2FF}"/>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756275" y="2015172"/>
            <a:ext cx="2857500" cy="18192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4FB8D760-4BA9-73F8-5321-D1589CE8E486}"/>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128987" y="3955098"/>
            <a:ext cx="2857500" cy="181927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90CE8466-399B-EC63-9CA4-B3E0CF4C6A06}"/>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8657318" y="1889444"/>
            <a:ext cx="2454434" cy="162682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6AC2A866-CB95-70B1-1117-8037B8D07B41}"/>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459296" y="4235318"/>
            <a:ext cx="2669691" cy="1500319"/>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4263F081-92EE-5CBF-DE93-866E4B5C2174}"/>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5760857" y="3966526"/>
            <a:ext cx="2857500" cy="181927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9D6CCF86-E9E1-EEC7-C95A-82C93377819F}"/>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8613775" y="3807012"/>
            <a:ext cx="2857500" cy="1819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85026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84D315D-C862-4910-8600-38EFE46C1911}"/>
              </a:ext>
            </a:extLst>
          </p:cNvPr>
          <p:cNvSpPr>
            <a:spLocks noGrp="1"/>
          </p:cNvSpPr>
          <p:nvPr>
            <p:ph type="ctrTitle"/>
          </p:nvPr>
        </p:nvSpPr>
        <p:spPr/>
        <p:txBody>
          <a:bodyPr>
            <a:normAutofit fontScale="90000"/>
          </a:bodyPr>
          <a:lstStyle/>
          <a:p>
            <a:br>
              <a:rPr lang="en-GB" dirty="0"/>
            </a:br>
            <a:br>
              <a:rPr lang="en-GB" dirty="0"/>
            </a:br>
            <a:endParaRPr lang="en-GB" dirty="0"/>
          </a:p>
        </p:txBody>
      </p:sp>
      <p:sp>
        <p:nvSpPr>
          <p:cNvPr id="2" name="TextBox 1">
            <a:extLst>
              <a:ext uri="{FF2B5EF4-FFF2-40B4-BE49-F238E27FC236}">
                <a16:creationId xmlns:a16="http://schemas.microsoft.com/office/drawing/2014/main" id="{33ACDE06-BBCE-E125-EE3D-776DF6775156}"/>
              </a:ext>
            </a:extLst>
          </p:cNvPr>
          <p:cNvSpPr txBox="1"/>
          <p:nvPr/>
        </p:nvSpPr>
        <p:spPr>
          <a:xfrm>
            <a:off x="1249680" y="974230"/>
            <a:ext cx="9418320" cy="1569660"/>
          </a:xfrm>
          <a:prstGeom prst="rect">
            <a:avLst/>
          </a:prstGeom>
          <a:noFill/>
        </p:spPr>
        <p:txBody>
          <a:bodyPr wrap="square" rtlCol="0">
            <a:spAutoFit/>
          </a:bodyPr>
          <a:lstStyle/>
          <a:p>
            <a:pPr algn="ctr"/>
            <a:r>
              <a:rPr lang="en-GB" sz="3200" b="1" dirty="0">
                <a:solidFill>
                  <a:srgbClr val="0070C0"/>
                </a:solidFill>
              </a:rPr>
              <a:t>We Are Harborough</a:t>
            </a:r>
          </a:p>
          <a:p>
            <a:pPr algn="ctr"/>
            <a:r>
              <a:rPr lang="en-GB" sz="2400" dirty="0">
                <a:solidFill>
                  <a:srgbClr val="0070C0"/>
                </a:solidFill>
              </a:rPr>
              <a:t>Themes and Legacy</a:t>
            </a:r>
          </a:p>
          <a:p>
            <a:pPr algn="ctr"/>
            <a:endParaRPr lang="en-GB" sz="4000" dirty="0">
              <a:solidFill>
                <a:srgbClr val="0070C0"/>
              </a:solidFill>
              <a:latin typeface="Freestyle Script" panose="030804020302050B0404" pitchFamily="66" charset="0"/>
            </a:endParaRPr>
          </a:p>
        </p:txBody>
      </p:sp>
      <p:sp>
        <p:nvSpPr>
          <p:cNvPr id="3" name="TextBox 2">
            <a:extLst>
              <a:ext uri="{FF2B5EF4-FFF2-40B4-BE49-F238E27FC236}">
                <a16:creationId xmlns:a16="http://schemas.microsoft.com/office/drawing/2014/main" id="{2F5706DE-6ECF-4D4E-8556-A5D046F37F8C}"/>
              </a:ext>
            </a:extLst>
          </p:cNvPr>
          <p:cNvSpPr txBox="1"/>
          <p:nvPr/>
        </p:nvSpPr>
        <p:spPr>
          <a:xfrm>
            <a:off x="812800" y="2021523"/>
            <a:ext cx="10820400" cy="646331"/>
          </a:xfrm>
          <a:prstGeom prst="rect">
            <a:avLst/>
          </a:prstGeom>
          <a:noFill/>
        </p:spPr>
        <p:txBody>
          <a:bodyPr wrap="square" rtlCol="0">
            <a:spAutoFit/>
          </a:bodyPr>
          <a:lstStyle/>
          <a:p>
            <a:pPr marL="285750" indent="-285750">
              <a:buFont typeface="Arial" panose="020B0604020202020204" pitchFamily="34" charset="0"/>
              <a:buChar char="•"/>
            </a:pPr>
            <a:endParaRPr lang="en-GB" dirty="0"/>
          </a:p>
          <a:p>
            <a:endParaRPr lang="en-GB" dirty="0"/>
          </a:p>
        </p:txBody>
      </p:sp>
      <p:sp>
        <p:nvSpPr>
          <p:cNvPr id="4" name="TextBox 3">
            <a:extLst>
              <a:ext uri="{FF2B5EF4-FFF2-40B4-BE49-F238E27FC236}">
                <a16:creationId xmlns:a16="http://schemas.microsoft.com/office/drawing/2014/main" id="{1EBDABE1-6D0C-ABCE-A50E-1D06BCF033DB}"/>
              </a:ext>
            </a:extLst>
          </p:cNvPr>
          <p:cNvSpPr txBox="1"/>
          <p:nvPr/>
        </p:nvSpPr>
        <p:spPr>
          <a:xfrm>
            <a:off x="332125" y="2160022"/>
            <a:ext cx="5303520" cy="2862322"/>
          </a:xfrm>
          <a:prstGeom prst="rect">
            <a:avLst/>
          </a:prstGeom>
          <a:noFill/>
        </p:spPr>
        <p:txBody>
          <a:bodyPr wrap="square" rtlCol="0">
            <a:spAutoFit/>
          </a:bodyPr>
          <a:lstStyle/>
          <a:p>
            <a:pPr marL="285750" indent="-285750">
              <a:buFont typeface="Arial" panose="020B0604020202020204" pitchFamily="34" charset="0"/>
              <a:buChar char="•"/>
            </a:pPr>
            <a:r>
              <a:rPr lang="en-GB" sz="2000" dirty="0"/>
              <a:t>7 CPs commissioned, including 2 Ukrainian – 2 people now have jobs as result of project</a:t>
            </a:r>
          </a:p>
          <a:p>
            <a:pPr marL="285750" indent="-285750">
              <a:buFont typeface="Arial" panose="020B0604020202020204" pitchFamily="34" charset="0"/>
              <a:buChar char="•"/>
            </a:pPr>
            <a:r>
              <a:rPr lang="en-GB" sz="2000" dirty="0"/>
              <a:t>LALS group ongoing work via volunteering team</a:t>
            </a:r>
          </a:p>
          <a:p>
            <a:pPr marL="285750" indent="-285750">
              <a:buFont typeface="Arial" panose="020B0604020202020204" pitchFamily="34" charset="0"/>
              <a:buChar char="•"/>
            </a:pPr>
            <a:r>
              <a:rPr lang="en-GB" sz="2000" dirty="0"/>
              <a:t>Gypsy &amp; Traveller involvement in next project and interest from other organisations in working with them.</a:t>
            </a:r>
          </a:p>
          <a:p>
            <a:pPr marL="285750" indent="-285750">
              <a:buFont typeface="Arial" panose="020B0604020202020204" pitchFamily="34" charset="0"/>
              <a:buChar char="•"/>
            </a:pPr>
            <a:r>
              <a:rPr lang="en-GB" sz="2000" dirty="0"/>
              <a:t>Increased use of library/museum by young people</a:t>
            </a:r>
          </a:p>
        </p:txBody>
      </p:sp>
      <p:grpSp>
        <p:nvGrpSpPr>
          <p:cNvPr id="23" name="Group 22">
            <a:extLst>
              <a:ext uri="{FF2B5EF4-FFF2-40B4-BE49-F238E27FC236}">
                <a16:creationId xmlns:a16="http://schemas.microsoft.com/office/drawing/2014/main" id="{8911BF16-20D2-9C50-9E58-58BE1365C516}"/>
              </a:ext>
            </a:extLst>
          </p:cNvPr>
          <p:cNvGrpSpPr/>
          <p:nvPr/>
        </p:nvGrpSpPr>
        <p:grpSpPr>
          <a:xfrm>
            <a:off x="5728859" y="1871310"/>
            <a:ext cx="5650341" cy="3864327"/>
            <a:chOff x="6113252" y="1871310"/>
            <a:chExt cx="5125089" cy="3909374"/>
          </a:xfrm>
        </p:grpSpPr>
        <p:pic>
          <p:nvPicPr>
            <p:cNvPr id="11" name="Picture 10" descr="A group of people standing in front of a wall of photos&#10;&#10;Description automatically generated">
              <a:extLst>
                <a:ext uri="{FF2B5EF4-FFF2-40B4-BE49-F238E27FC236}">
                  <a16:creationId xmlns:a16="http://schemas.microsoft.com/office/drawing/2014/main" id="{65EFABFC-03F8-5B08-E458-0BE869FB6C4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32092" y="3825997"/>
              <a:ext cx="2606249" cy="1954686"/>
            </a:xfrm>
            <a:prstGeom prst="rect">
              <a:avLst/>
            </a:prstGeom>
          </p:spPr>
        </p:pic>
        <p:pic>
          <p:nvPicPr>
            <p:cNvPr id="13" name="Picture 12" descr="A group of people posing for a photo&#10;&#10;Description automatically generated">
              <a:extLst>
                <a:ext uri="{FF2B5EF4-FFF2-40B4-BE49-F238E27FC236}">
                  <a16:creationId xmlns:a16="http://schemas.microsoft.com/office/drawing/2014/main" id="{724667D6-5655-0B33-8804-64361D9DB84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32091" y="1871310"/>
              <a:ext cx="2606249" cy="1954687"/>
            </a:xfrm>
            <a:prstGeom prst="rect">
              <a:avLst/>
            </a:prstGeom>
          </p:spPr>
        </p:pic>
        <p:pic>
          <p:nvPicPr>
            <p:cNvPr id="15" name="Picture 14" descr="A group of people holding books&#10;&#10;Description automatically generated">
              <a:extLst>
                <a:ext uri="{FF2B5EF4-FFF2-40B4-BE49-F238E27FC236}">
                  <a16:creationId xmlns:a16="http://schemas.microsoft.com/office/drawing/2014/main" id="{A6511F5E-5FD5-EA63-36AC-1909ACB37D09}"/>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113252" y="1871310"/>
              <a:ext cx="2518838" cy="1696720"/>
            </a:xfrm>
            <a:prstGeom prst="rect">
              <a:avLst/>
            </a:prstGeom>
          </p:spPr>
        </p:pic>
        <p:pic>
          <p:nvPicPr>
            <p:cNvPr id="19" name="Picture 18" descr="A white box with a spiral bound notebook&#10;&#10;Description automatically generated">
              <a:extLst>
                <a:ext uri="{FF2B5EF4-FFF2-40B4-BE49-F238E27FC236}">
                  <a16:creationId xmlns:a16="http://schemas.microsoft.com/office/drawing/2014/main" id="{DF394662-316B-1679-CE3C-F3054BB3CF5C}"/>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rot="5400000">
              <a:off x="6843869" y="3992464"/>
              <a:ext cx="1057606" cy="2518833"/>
            </a:xfrm>
            <a:prstGeom prst="rect">
              <a:avLst/>
            </a:prstGeom>
          </p:spPr>
        </p:pic>
        <p:pic>
          <p:nvPicPr>
            <p:cNvPr id="22" name="Picture 21" descr="A group of people standing in a room&#10;&#10;Description automatically generated">
              <a:extLst>
                <a:ext uri="{FF2B5EF4-FFF2-40B4-BE49-F238E27FC236}">
                  <a16:creationId xmlns:a16="http://schemas.microsoft.com/office/drawing/2014/main" id="{31958380-C356-D131-9196-C1FCFEF8B31F}"/>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6113255" y="3564200"/>
              <a:ext cx="2518834" cy="1216944"/>
            </a:xfrm>
            <a:prstGeom prst="rect">
              <a:avLst/>
            </a:prstGeom>
          </p:spPr>
        </p:pic>
      </p:grpSp>
    </p:spTree>
    <p:extLst>
      <p:ext uri="{BB962C8B-B14F-4D97-AF65-F5344CB8AC3E}">
        <p14:creationId xmlns:p14="http://schemas.microsoft.com/office/powerpoint/2010/main" val="28332320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84D315D-C862-4910-8600-38EFE46C1911}"/>
              </a:ext>
            </a:extLst>
          </p:cNvPr>
          <p:cNvSpPr>
            <a:spLocks noGrp="1"/>
          </p:cNvSpPr>
          <p:nvPr>
            <p:ph type="ctrTitle"/>
          </p:nvPr>
        </p:nvSpPr>
        <p:spPr>
          <a:xfrm>
            <a:off x="1524000" y="1150888"/>
            <a:ext cx="9144000" cy="2387600"/>
          </a:xfrm>
        </p:spPr>
        <p:txBody>
          <a:bodyPr>
            <a:normAutofit fontScale="90000"/>
          </a:bodyPr>
          <a:lstStyle/>
          <a:p>
            <a:br>
              <a:rPr lang="en-GB" dirty="0"/>
            </a:br>
            <a:br>
              <a:rPr lang="en-GB" dirty="0"/>
            </a:br>
            <a:endParaRPr lang="en-GB" dirty="0"/>
          </a:p>
        </p:txBody>
      </p:sp>
      <p:sp>
        <p:nvSpPr>
          <p:cNvPr id="2" name="TextBox 1">
            <a:extLst>
              <a:ext uri="{FF2B5EF4-FFF2-40B4-BE49-F238E27FC236}">
                <a16:creationId xmlns:a16="http://schemas.microsoft.com/office/drawing/2014/main" id="{33ACDE06-BBCE-E125-EE3D-776DF6775156}"/>
              </a:ext>
            </a:extLst>
          </p:cNvPr>
          <p:cNvSpPr txBox="1"/>
          <p:nvPr/>
        </p:nvSpPr>
        <p:spPr>
          <a:xfrm>
            <a:off x="1060027" y="882814"/>
            <a:ext cx="9418320" cy="1569660"/>
          </a:xfrm>
          <a:prstGeom prst="rect">
            <a:avLst/>
          </a:prstGeom>
          <a:noFill/>
        </p:spPr>
        <p:txBody>
          <a:bodyPr wrap="square" rtlCol="0">
            <a:spAutoFit/>
          </a:bodyPr>
          <a:lstStyle/>
          <a:p>
            <a:pPr algn="ctr"/>
            <a:r>
              <a:rPr lang="en-GB" sz="3200" b="1" dirty="0">
                <a:solidFill>
                  <a:srgbClr val="0070C0"/>
                </a:solidFill>
              </a:rPr>
              <a:t>We Are Our Home</a:t>
            </a:r>
          </a:p>
          <a:p>
            <a:pPr algn="ctr"/>
            <a:r>
              <a:rPr lang="en-GB" sz="2400" dirty="0">
                <a:solidFill>
                  <a:srgbClr val="0070C0"/>
                </a:solidFill>
              </a:rPr>
              <a:t>A Creative Response</a:t>
            </a:r>
          </a:p>
          <a:p>
            <a:pPr algn="ctr"/>
            <a:endParaRPr lang="en-GB" sz="4000" dirty="0">
              <a:solidFill>
                <a:srgbClr val="0070C0"/>
              </a:solidFill>
              <a:latin typeface="Freestyle Script" panose="030804020302050B0404" pitchFamily="66" charset="0"/>
            </a:endParaRPr>
          </a:p>
        </p:txBody>
      </p:sp>
      <p:sp>
        <p:nvSpPr>
          <p:cNvPr id="6" name="TextBox 5">
            <a:extLst>
              <a:ext uri="{FF2B5EF4-FFF2-40B4-BE49-F238E27FC236}">
                <a16:creationId xmlns:a16="http://schemas.microsoft.com/office/drawing/2014/main" id="{C0E7A5D7-333B-3C8B-1CC5-11777863A5BB}"/>
              </a:ext>
            </a:extLst>
          </p:cNvPr>
          <p:cNvSpPr txBox="1"/>
          <p:nvPr/>
        </p:nvSpPr>
        <p:spPr>
          <a:xfrm>
            <a:off x="227136" y="2568992"/>
            <a:ext cx="4129024" cy="1938992"/>
          </a:xfrm>
          <a:prstGeom prst="rect">
            <a:avLst/>
          </a:prstGeom>
          <a:noFill/>
        </p:spPr>
        <p:txBody>
          <a:bodyPr wrap="square" rtlCol="0">
            <a:spAutoFit/>
          </a:bodyPr>
          <a:lstStyle/>
          <a:p>
            <a:pPr marL="285750" indent="-285750">
              <a:buFont typeface="Arial" panose="020B0604020202020204" pitchFamily="34" charset="0"/>
              <a:buChar char="•"/>
            </a:pPr>
            <a:r>
              <a:rPr lang="en-GB" sz="2400" dirty="0"/>
              <a:t>Continue our work and maintain connection with new audiences </a:t>
            </a:r>
          </a:p>
          <a:p>
            <a:pPr marL="285750" indent="-285750">
              <a:buFont typeface="Arial" panose="020B0604020202020204" pitchFamily="34" charset="0"/>
              <a:buChar char="•"/>
            </a:pPr>
            <a:r>
              <a:rPr lang="en-GB" sz="2400" dirty="0"/>
              <a:t>Embed their sense of place in the museum</a:t>
            </a:r>
          </a:p>
        </p:txBody>
      </p:sp>
      <p:grpSp>
        <p:nvGrpSpPr>
          <p:cNvPr id="28" name="Group 27">
            <a:extLst>
              <a:ext uri="{FF2B5EF4-FFF2-40B4-BE49-F238E27FC236}">
                <a16:creationId xmlns:a16="http://schemas.microsoft.com/office/drawing/2014/main" id="{A1D86F4B-D686-BDE9-6C50-52C63A855613}"/>
              </a:ext>
            </a:extLst>
          </p:cNvPr>
          <p:cNvGrpSpPr/>
          <p:nvPr/>
        </p:nvGrpSpPr>
        <p:grpSpPr>
          <a:xfrm>
            <a:off x="4506298" y="1956991"/>
            <a:ext cx="7335715" cy="3483603"/>
            <a:chOff x="4492413" y="1997631"/>
            <a:chExt cx="7335715" cy="3483603"/>
          </a:xfrm>
        </p:grpSpPr>
        <p:pic>
          <p:nvPicPr>
            <p:cNvPr id="8" name="Picture 7" descr="A wall with a window and bags&#10;&#10;Description automatically generated with medium confidence">
              <a:extLst>
                <a:ext uri="{FF2B5EF4-FFF2-40B4-BE49-F238E27FC236}">
                  <a16:creationId xmlns:a16="http://schemas.microsoft.com/office/drawing/2014/main" id="{91B31D75-3364-1B2B-666B-57433BDA2B1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92413" y="1997631"/>
              <a:ext cx="2670388" cy="2002791"/>
            </a:xfrm>
            <a:prstGeom prst="rect">
              <a:avLst/>
            </a:prstGeom>
          </p:spPr>
        </p:pic>
        <p:pic>
          <p:nvPicPr>
            <p:cNvPr id="12" name="Picture 11" descr="A quilt with different images of objects&#10;&#10;Description automatically generated with medium confidence">
              <a:extLst>
                <a:ext uri="{FF2B5EF4-FFF2-40B4-BE49-F238E27FC236}">
                  <a16:creationId xmlns:a16="http://schemas.microsoft.com/office/drawing/2014/main" id="{34C4975F-7723-63A1-2AB7-7C79A074868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92413" y="3995877"/>
              <a:ext cx="2222500" cy="1480811"/>
            </a:xfrm>
            <a:prstGeom prst="rect">
              <a:avLst/>
            </a:prstGeom>
          </p:spPr>
        </p:pic>
        <p:pic>
          <p:nvPicPr>
            <p:cNvPr id="16" name="Picture 15" descr="A person and a child sitting on the floor&#10;&#10;Description automatically generated">
              <a:extLst>
                <a:ext uri="{FF2B5EF4-FFF2-40B4-BE49-F238E27FC236}">
                  <a16:creationId xmlns:a16="http://schemas.microsoft.com/office/drawing/2014/main" id="{D268B0B6-C168-945E-C719-BA2C4831DE8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14913" y="3995877"/>
              <a:ext cx="3278540" cy="1475343"/>
            </a:xfrm>
            <a:prstGeom prst="rect">
              <a:avLst/>
            </a:prstGeom>
          </p:spPr>
        </p:pic>
        <p:pic>
          <p:nvPicPr>
            <p:cNvPr id="21" name="Picture 20" descr="A group of people sewing&#10;&#10;Description automatically generated">
              <a:extLst>
                <a:ext uri="{FF2B5EF4-FFF2-40B4-BE49-F238E27FC236}">
                  <a16:creationId xmlns:a16="http://schemas.microsoft.com/office/drawing/2014/main" id="{71677BD1-9E3F-CFF4-7682-D20524A2F8BF}"/>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7162801" y="1997631"/>
              <a:ext cx="1554480" cy="1998246"/>
            </a:xfrm>
            <a:prstGeom prst="rect">
              <a:avLst/>
            </a:prstGeom>
          </p:spPr>
        </p:pic>
        <p:pic>
          <p:nvPicPr>
            <p:cNvPr id="23" name="Picture 22" descr="A group of people sitting at a table&#10;&#10;Description automatically generated">
              <a:extLst>
                <a:ext uri="{FF2B5EF4-FFF2-40B4-BE49-F238E27FC236}">
                  <a16:creationId xmlns:a16="http://schemas.microsoft.com/office/drawing/2014/main" id="{C0919D2D-96AD-39A6-B071-FB189A3158B6}"/>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8685301" y="1997631"/>
              <a:ext cx="1766200" cy="1998246"/>
            </a:xfrm>
            <a:prstGeom prst="rect">
              <a:avLst/>
            </a:prstGeom>
          </p:spPr>
        </p:pic>
        <p:pic>
          <p:nvPicPr>
            <p:cNvPr id="25" name="Picture 24" descr="A person holding a quilt&#10;&#10;Description automatically generated">
              <a:extLst>
                <a:ext uri="{FF2B5EF4-FFF2-40B4-BE49-F238E27FC236}">
                  <a16:creationId xmlns:a16="http://schemas.microsoft.com/office/drawing/2014/main" id="{D1151029-FB7C-C1CC-5C4C-6A86C3550F59}"/>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9385301" y="4000422"/>
              <a:ext cx="2442827" cy="1480812"/>
            </a:xfrm>
            <a:prstGeom prst="rect">
              <a:avLst/>
            </a:prstGeom>
          </p:spPr>
        </p:pic>
        <p:pic>
          <p:nvPicPr>
            <p:cNvPr id="27" name="Picture 26" descr="A person holding a round object&#10;&#10;Description automatically generated">
              <a:extLst>
                <a:ext uri="{FF2B5EF4-FFF2-40B4-BE49-F238E27FC236}">
                  <a16:creationId xmlns:a16="http://schemas.microsoft.com/office/drawing/2014/main" id="{EEC58BAB-4CBA-0521-93E2-18A6D4CB3AB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429468" y="1997631"/>
              <a:ext cx="1398660" cy="2024671"/>
            </a:xfrm>
            <a:prstGeom prst="rect">
              <a:avLst/>
            </a:prstGeom>
          </p:spPr>
        </p:pic>
      </p:grpSp>
    </p:spTree>
    <p:extLst>
      <p:ext uri="{BB962C8B-B14F-4D97-AF65-F5344CB8AC3E}">
        <p14:creationId xmlns:p14="http://schemas.microsoft.com/office/powerpoint/2010/main" val="25068388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84D315D-C862-4910-8600-38EFE46C1911}"/>
              </a:ext>
            </a:extLst>
          </p:cNvPr>
          <p:cNvSpPr>
            <a:spLocks noGrp="1"/>
          </p:cNvSpPr>
          <p:nvPr>
            <p:ph type="ctrTitle"/>
          </p:nvPr>
        </p:nvSpPr>
        <p:spPr/>
        <p:txBody>
          <a:bodyPr>
            <a:normAutofit fontScale="90000"/>
          </a:bodyPr>
          <a:lstStyle/>
          <a:p>
            <a:br>
              <a:rPr lang="en-GB" dirty="0"/>
            </a:br>
            <a:br>
              <a:rPr lang="en-GB" dirty="0"/>
            </a:br>
            <a:endParaRPr lang="en-GB" dirty="0"/>
          </a:p>
        </p:txBody>
      </p:sp>
      <p:sp>
        <p:nvSpPr>
          <p:cNvPr id="2" name="TextBox 1">
            <a:extLst>
              <a:ext uri="{FF2B5EF4-FFF2-40B4-BE49-F238E27FC236}">
                <a16:creationId xmlns:a16="http://schemas.microsoft.com/office/drawing/2014/main" id="{33ACDE06-BBCE-E125-EE3D-776DF6775156}"/>
              </a:ext>
            </a:extLst>
          </p:cNvPr>
          <p:cNvSpPr txBox="1"/>
          <p:nvPr/>
        </p:nvSpPr>
        <p:spPr>
          <a:xfrm>
            <a:off x="1249680" y="974230"/>
            <a:ext cx="9418320" cy="1569660"/>
          </a:xfrm>
          <a:prstGeom prst="rect">
            <a:avLst/>
          </a:prstGeom>
          <a:noFill/>
        </p:spPr>
        <p:txBody>
          <a:bodyPr wrap="square" rtlCol="0">
            <a:spAutoFit/>
          </a:bodyPr>
          <a:lstStyle/>
          <a:p>
            <a:pPr algn="ctr"/>
            <a:r>
              <a:rPr lang="en-GB" sz="3200" b="1" dirty="0">
                <a:solidFill>
                  <a:srgbClr val="0070C0"/>
                </a:solidFill>
              </a:rPr>
              <a:t>Harborough at Work</a:t>
            </a:r>
          </a:p>
          <a:p>
            <a:pPr algn="ctr"/>
            <a:r>
              <a:rPr lang="en-GB" sz="2400" dirty="0">
                <a:solidFill>
                  <a:srgbClr val="0070C0"/>
                </a:solidFill>
              </a:rPr>
              <a:t>Reimagining Ladybird Books</a:t>
            </a:r>
          </a:p>
          <a:p>
            <a:pPr algn="ctr"/>
            <a:endParaRPr lang="en-GB" sz="4000" dirty="0">
              <a:solidFill>
                <a:srgbClr val="0070C0"/>
              </a:solidFill>
              <a:latin typeface="Freestyle Script" panose="030804020302050B0404" pitchFamily="66" charset="0"/>
            </a:endParaRPr>
          </a:p>
        </p:txBody>
      </p:sp>
      <p:sp>
        <p:nvSpPr>
          <p:cNvPr id="3" name="TextBox 2">
            <a:extLst>
              <a:ext uri="{FF2B5EF4-FFF2-40B4-BE49-F238E27FC236}">
                <a16:creationId xmlns:a16="http://schemas.microsoft.com/office/drawing/2014/main" id="{2F5706DE-6ECF-4D4E-8556-A5D046F37F8C}"/>
              </a:ext>
            </a:extLst>
          </p:cNvPr>
          <p:cNvSpPr txBox="1"/>
          <p:nvPr/>
        </p:nvSpPr>
        <p:spPr>
          <a:xfrm>
            <a:off x="812800" y="2021523"/>
            <a:ext cx="10820400" cy="646331"/>
          </a:xfrm>
          <a:prstGeom prst="rect">
            <a:avLst/>
          </a:prstGeom>
          <a:noFill/>
        </p:spPr>
        <p:txBody>
          <a:bodyPr wrap="square" rtlCol="0">
            <a:spAutoFit/>
          </a:bodyPr>
          <a:lstStyle/>
          <a:p>
            <a:pPr marL="285750" indent="-285750">
              <a:buFont typeface="Arial" panose="020B0604020202020204" pitchFamily="34" charset="0"/>
              <a:buChar char="•"/>
            </a:pPr>
            <a:endParaRPr lang="en-GB" dirty="0"/>
          </a:p>
          <a:p>
            <a:endParaRPr lang="en-GB" dirty="0"/>
          </a:p>
        </p:txBody>
      </p:sp>
      <p:sp>
        <p:nvSpPr>
          <p:cNvPr id="4" name="TextBox 3">
            <a:extLst>
              <a:ext uri="{FF2B5EF4-FFF2-40B4-BE49-F238E27FC236}">
                <a16:creationId xmlns:a16="http://schemas.microsoft.com/office/drawing/2014/main" id="{21ACB0C7-C678-AA37-2A3A-0FD1375011DE}"/>
              </a:ext>
            </a:extLst>
          </p:cNvPr>
          <p:cNvSpPr txBox="1"/>
          <p:nvPr/>
        </p:nvSpPr>
        <p:spPr>
          <a:xfrm>
            <a:off x="558800" y="1939335"/>
            <a:ext cx="3986571" cy="4031873"/>
          </a:xfrm>
          <a:prstGeom prst="rect">
            <a:avLst/>
          </a:prstGeom>
          <a:noFill/>
        </p:spPr>
        <p:txBody>
          <a:bodyPr wrap="square" rtlCol="0">
            <a:spAutoFit/>
          </a:bodyPr>
          <a:lstStyle/>
          <a:p>
            <a:pPr marL="285750" indent="-285750">
              <a:buFont typeface="Arial" panose="020B0604020202020204" pitchFamily="34" charset="0"/>
              <a:buChar char="•"/>
            </a:pPr>
            <a:r>
              <a:rPr lang="en-GB" sz="2400" dirty="0"/>
              <a:t>Re-imagined Charnwood Museum exhibition to reflect Harborough to connect exhibition to the place it’s displayed</a:t>
            </a:r>
          </a:p>
          <a:p>
            <a:pPr marL="285750" indent="-285750">
              <a:buFont typeface="Arial" panose="020B0604020202020204" pitchFamily="34" charset="0"/>
              <a:buChar char="•"/>
            </a:pPr>
            <a:r>
              <a:rPr lang="en-GB" sz="2400" dirty="0"/>
              <a:t>Community Connectors consulted for first time </a:t>
            </a:r>
          </a:p>
          <a:p>
            <a:pPr marL="285750" indent="-285750">
              <a:buFont typeface="Arial" panose="020B0604020202020204" pitchFamily="34" charset="0"/>
              <a:buChar char="•"/>
            </a:pPr>
            <a:r>
              <a:rPr lang="en-GB" sz="2400" dirty="0"/>
              <a:t>Strong connection to place they work </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endParaRPr lang="en-GB" sz="2000" dirty="0"/>
          </a:p>
        </p:txBody>
      </p:sp>
      <p:grpSp>
        <p:nvGrpSpPr>
          <p:cNvPr id="24" name="Group 23">
            <a:extLst>
              <a:ext uri="{FF2B5EF4-FFF2-40B4-BE49-F238E27FC236}">
                <a16:creationId xmlns:a16="http://schemas.microsoft.com/office/drawing/2014/main" id="{3806CFE2-9021-A0F9-4632-E0E2104E3CB2}"/>
              </a:ext>
            </a:extLst>
          </p:cNvPr>
          <p:cNvGrpSpPr/>
          <p:nvPr/>
        </p:nvGrpSpPr>
        <p:grpSpPr>
          <a:xfrm>
            <a:off x="4982251" y="1972272"/>
            <a:ext cx="6168349" cy="4022951"/>
            <a:chOff x="6076455" y="1899686"/>
            <a:chExt cx="5599671" cy="3955339"/>
          </a:xfrm>
        </p:grpSpPr>
        <p:pic>
          <p:nvPicPr>
            <p:cNvPr id="6" name="Picture 5" descr="A group of men in life jackets and helmets holding oars&#10;&#10;Description automatically generated">
              <a:extLst>
                <a:ext uri="{FF2B5EF4-FFF2-40B4-BE49-F238E27FC236}">
                  <a16:creationId xmlns:a16="http://schemas.microsoft.com/office/drawing/2014/main" id="{C5ACBDE9-B9A4-3C6F-23C9-45F7A51FDD6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17430" y="1914681"/>
              <a:ext cx="1758696" cy="1319784"/>
            </a:xfrm>
            <a:prstGeom prst="rect">
              <a:avLst/>
            </a:prstGeom>
          </p:spPr>
        </p:pic>
        <p:pic>
          <p:nvPicPr>
            <p:cNvPr id="8" name="Picture 7" descr="A couple of police officers in matching uniforms&#10;&#10;Description automatically generated">
              <a:extLst>
                <a:ext uri="{FF2B5EF4-FFF2-40B4-BE49-F238E27FC236}">
                  <a16:creationId xmlns:a16="http://schemas.microsoft.com/office/drawing/2014/main" id="{F710D4C7-643E-D171-8C7A-3058CE649E1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17430" y="3214727"/>
              <a:ext cx="1758696" cy="1319784"/>
            </a:xfrm>
            <a:prstGeom prst="rect">
              <a:avLst/>
            </a:prstGeom>
          </p:spPr>
        </p:pic>
        <p:pic>
          <p:nvPicPr>
            <p:cNvPr id="11" name="Picture 10" descr="A firefighter spraying water from a hose&#10;&#10;Description automatically generated">
              <a:extLst>
                <a:ext uri="{FF2B5EF4-FFF2-40B4-BE49-F238E27FC236}">
                  <a16:creationId xmlns:a16="http://schemas.microsoft.com/office/drawing/2014/main" id="{4D379D68-E0C1-C908-C1CB-5E2B3D22237B}"/>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8209407" y="1899686"/>
              <a:ext cx="1758696" cy="2013831"/>
            </a:xfrm>
            <a:prstGeom prst="rect">
              <a:avLst/>
            </a:prstGeom>
          </p:spPr>
        </p:pic>
        <p:pic>
          <p:nvPicPr>
            <p:cNvPr id="13" name="Picture 12" descr="A person in a blue uniform holding a book&#10;&#10;Description automatically generated">
              <a:extLst>
                <a:ext uri="{FF2B5EF4-FFF2-40B4-BE49-F238E27FC236}">
                  <a16:creationId xmlns:a16="http://schemas.microsoft.com/office/drawing/2014/main" id="{D4C0C569-B12F-BEEE-D9B9-53AE29D93C4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96000" y="4182542"/>
              <a:ext cx="2202688" cy="1652016"/>
            </a:xfrm>
            <a:prstGeom prst="rect">
              <a:avLst/>
            </a:prstGeom>
          </p:spPr>
        </p:pic>
        <p:pic>
          <p:nvPicPr>
            <p:cNvPr id="15" name="Picture 14" descr="A person holding a wheelbarrow&#10;&#10;Description automatically generated">
              <a:extLst>
                <a:ext uri="{FF2B5EF4-FFF2-40B4-BE49-F238E27FC236}">
                  <a16:creationId xmlns:a16="http://schemas.microsoft.com/office/drawing/2014/main" id="{5847531C-F7D4-A5B5-5337-0F42D9A74100}"/>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8209407" y="3758219"/>
              <a:ext cx="1737792" cy="2096806"/>
            </a:xfrm>
            <a:prstGeom prst="rect">
              <a:avLst/>
            </a:prstGeom>
          </p:spPr>
        </p:pic>
        <p:pic>
          <p:nvPicPr>
            <p:cNvPr id="17" name="Picture 16" descr="A person in a red jacket holding a paper&#10;&#10;Description automatically generated">
              <a:extLst>
                <a:ext uri="{FF2B5EF4-FFF2-40B4-BE49-F238E27FC236}">
                  <a16:creationId xmlns:a16="http://schemas.microsoft.com/office/drawing/2014/main" id="{A3B7C32A-C7A6-3F5E-A2AD-589D4FB01D1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947199" y="4460391"/>
              <a:ext cx="1708023" cy="1385811"/>
            </a:xfrm>
            <a:prstGeom prst="rect">
              <a:avLst/>
            </a:prstGeom>
          </p:spPr>
        </p:pic>
        <p:pic>
          <p:nvPicPr>
            <p:cNvPr id="23" name="Picture 22" descr="A poster on the wall&#10;&#10;Description automatically generated">
              <a:extLst>
                <a:ext uri="{FF2B5EF4-FFF2-40B4-BE49-F238E27FC236}">
                  <a16:creationId xmlns:a16="http://schemas.microsoft.com/office/drawing/2014/main" id="{63EF89F4-F703-0D64-832C-43ABB2B0E78A}"/>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6076455" y="1899686"/>
              <a:ext cx="2132952" cy="2282856"/>
            </a:xfrm>
            <a:prstGeom prst="rect">
              <a:avLst/>
            </a:prstGeom>
          </p:spPr>
        </p:pic>
      </p:grpSp>
    </p:spTree>
    <p:extLst>
      <p:ext uri="{BB962C8B-B14F-4D97-AF65-F5344CB8AC3E}">
        <p14:creationId xmlns:p14="http://schemas.microsoft.com/office/powerpoint/2010/main" val="27789301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84D315D-C862-4910-8600-38EFE46C1911}"/>
              </a:ext>
            </a:extLst>
          </p:cNvPr>
          <p:cNvSpPr>
            <a:spLocks noGrp="1"/>
          </p:cNvSpPr>
          <p:nvPr>
            <p:ph type="ctrTitle"/>
          </p:nvPr>
        </p:nvSpPr>
        <p:spPr/>
        <p:txBody>
          <a:bodyPr>
            <a:normAutofit fontScale="90000"/>
          </a:bodyPr>
          <a:lstStyle/>
          <a:p>
            <a:br>
              <a:rPr lang="en-GB" dirty="0"/>
            </a:br>
            <a:br>
              <a:rPr lang="en-GB" dirty="0"/>
            </a:br>
            <a:endParaRPr lang="en-GB" dirty="0"/>
          </a:p>
        </p:txBody>
      </p:sp>
      <p:sp>
        <p:nvSpPr>
          <p:cNvPr id="2" name="TextBox 1">
            <a:extLst>
              <a:ext uri="{FF2B5EF4-FFF2-40B4-BE49-F238E27FC236}">
                <a16:creationId xmlns:a16="http://schemas.microsoft.com/office/drawing/2014/main" id="{33ACDE06-BBCE-E125-EE3D-776DF6775156}"/>
              </a:ext>
            </a:extLst>
          </p:cNvPr>
          <p:cNvSpPr txBox="1"/>
          <p:nvPr/>
        </p:nvSpPr>
        <p:spPr>
          <a:xfrm>
            <a:off x="1249680" y="974230"/>
            <a:ext cx="9418320" cy="1569660"/>
          </a:xfrm>
          <a:prstGeom prst="rect">
            <a:avLst/>
          </a:prstGeom>
          <a:noFill/>
        </p:spPr>
        <p:txBody>
          <a:bodyPr wrap="square" rtlCol="0">
            <a:spAutoFit/>
          </a:bodyPr>
          <a:lstStyle/>
          <a:p>
            <a:pPr algn="ctr"/>
            <a:r>
              <a:rPr lang="en-GB" sz="3200" b="1" dirty="0">
                <a:solidFill>
                  <a:srgbClr val="0070C0"/>
                </a:solidFill>
              </a:rPr>
              <a:t>Harborough at Work </a:t>
            </a:r>
          </a:p>
          <a:p>
            <a:pPr algn="ctr"/>
            <a:r>
              <a:rPr lang="en-GB" sz="2400" dirty="0">
                <a:solidFill>
                  <a:srgbClr val="0070C0"/>
                </a:solidFill>
              </a:rPr>
              <a:t>A Creative Response</a:t>
            </a:r>
          </a:p>
          <a:p>
            <a:pPr algn="ctr"/>
            <a:endParaRPr lang="en-GB" sz="4000" dirty="0">
              <a:solidFill>
                <a:srgbClr val="0070C0"/>
              </a:solidFill>
              <a:latin typeface="Freestyle Script" panose="030804020302050B0404" pitchFamily="66" charset="0"/>
            </a:endParaRPr>
          </a:p>
        </p:txBody>
      </p:sp>
      <p:sp>
        <p:nvSpPr>
          <p:cNvPr id="3" name="TextBox 2">
            <a:extLst>
              <a:ext uri="{FF2B5EF4-FFF2-40B4-BE49-F238E27FC236}">
                <a16:creationId xmlns:a16="http://schemas.microsoft.com/office/drawing/2014/main" id="{2F5706DE-6ECF-4D4E-8556-A5D046F37F8C}"/>
              </a:ext>
            </a:extLst>
          </p:cNvPr>
          <p:cNvSpPr txBox="1"/>
          <p:nvPr/>
        </p:nvSpPr>
        <p:spPr>
          <a:xfrm>
            <a:off x="812800" y="2021523"/>
            <a:ext cx="10820400" cy="646331"/>
          </a:xfrm>
          <a:prstGeom prst="rect">
            <a:avLst/>
          </a:prstGeom>
          <a:noFill/>
        </p:spPr>
        <p:txBody>
          <a:bodyPr wrap="square" rtlCol="0">
            <a:spAutoFit/>
          </a:bodyPr>
          <a:lstStyle/>
          <a:p>
            <a:pPr marL="285750" indent="-285750">
              <a:buFont typeface="Arial" panose="020B0604020202020204" pitchFamily="34" charset="0"/>
              <a:buChar char="•"/>
            </a:pPr>
            <a:endParaRPr lang="en-GB" dirty="0"/>
          </a:p>
          <a:p>
            <a:endParaRPr lang="en-GB" dirty="0"/>
          </a:p>
        </p:txBody>
      </p:sp>
      <p:sp>
        <p:nvSpPr>
          <p:cNvPr id="4" name="TextBox 3">
            <a:extLst>
              <a:ext uri="{FF2B5EF4-FFF2-40B4-BE49-F238E27FC236}">
                <a16:creationId xmlns:a16="http://schemas.microsoft.com/office/drawing/2014/main" id="{F0DE8748-E587-4737-64EF-986F07ADBABE}"/>
              </a:ext>
            </a:extLst>
          </p:cNvPr>
          <p:cNvSpPr txBox="1"/>
          <p:nvPr/>
        </p:nvSpPr>
        <p:spPr>
          <a:xfrm>
            <a:off x="557680" y="2134602"/>
            <a:ext cx="3733074" cy="3046988"/>
          </a:xfrm>
          <a:prstGeom prst="rect">
            <a:avLst/>
          </a:prstGeom>
          <a:noFill/>
        </p:spPr>
        <p:txBody>
          <a:bodyPr wrap="square" rtlCol="0">
            <a:spAutoFit/>
          </a:bodyPr>
          <a:lstStyle/>
          <a:p>
            <a:pPr marL="285750" indent="-285750">
              <a:buFont typeface="Arial" panose="020B0604020202020204" pitchFamily="34" charset="0"/>
              <a:buChar char="•"/>
            </a:pPr>
            <a:r>
              <a:rPr lang="en-GB" sz="2400" dirty="0"/>
              <a:t>Focus on essence of work in Harborough </a:t>
            </a:r>
          </a:p>
          <a:p>
            <a:pPr marL="285750" indent="-285750">
              <a:buFont typeface="Arial" panose="020B0604020202020204" pitchFamily="34" charset="0"/>
              <a:buChar char="•"/>
            </a:pPr>
            <a:r>
              <a:rPr lang="en-GB" sz="2400" dirty="0"/>
              <a:t>Cocuration through using the place as a starting point</a:t>
            </a:r>
          </a:p>
          <a:p>
            <a:pPr marL="285750" indent="-285750">
              <a:buFont typeface="Arial" panose="020B0604020202020204" pitchFamily="34" charset="0"/>
              <a:buChar char="•"/>
            </a:pPr>
            <a:r>
              <a:rPr lang="en-GB" sz="2400" dirty="0"/>
              <a:t>Legacy display – 6 parts in different places in Harborough</a:t>
            </a:r>
          </a:p>
        </p:txBody>
      </p:sp>
      <p:grpSp>
        <p:nvGrpSpPr>
          <p:cNvPr id="20" name="Group 19">
            <a:extLst>
              <a:ext uri="{FF2B5EF4-FFF2-40B4-BE49-F238E27FC236}">
                <a16:creationId xmlns:a16="http://schemas.microsoft.com/office/drawing/2014/main" id="{5380BB0F-B42D-892E-18F3-9F34972CB865}"/>
              </a:ext>
            </a:extLst>
          </p:cNvPr>
          <p:cNvGrpSpPr/>
          <p:nvPr/>
        </p:nvGrpSpPr>
        <p:grpSpPr>
          <a:xfrm>
            <a:off x="4853246" y="1963022"/>
            <a:ext cx="6506754" cy="4162610"/>
            <a:chOff x="6801784" y="2129239"/>
            <a:chExt cx="4601641" cy="3606398"/>
          </a:xfrm>
        </p:grpSpPr>
        <p:pic>
          <p:nvPicPr>
            <p:cNvPr id="8" name="Picture 7" descr="A person holding a fabric&#10;&#10;Description automatically generated">
              <a:extLst>
                <a:ext uri="{FF2B5EF4-FFF2-40B4-BE49-F238E27FC236}">
                  <a16:creationId xmlns:a16="http://schemas.microsoft.com/office/drawing/2014/main" id="{C4A44A4E-C031-F4B5-1898-67E2D706232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9932574" y="2129239"/>
              <a:ext cx="1470851" cy="1980077"/>
            </a:xfrm>
            <a:prstGeom prst="rect">
              <a:avLst/>
            </a:prstGeom>
          </p:spPr>
        </p:pic>
        <p:pic>
          <p:nvPicPr>
            <p:cNvPr id="11" name="Picture 10" descr="A person in a black apron holding a bag of candy&#10;&#10;Description automatically generated">
              <a:extLst>
                <a:ext uri="{FF2B5EF4-FFF2-40B4-BE49-F238E27FC236}">
                  <a16:creationId xmlns:a16="http://schemas.microsoft.com/office/drawing/2014/main" id="{56292593-1DB1-4C6A-0C92-D89508DBC165}"/>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822437" y="3891280"/>
              <a:ext cx="1521651" cy="1844357"/>
            </a:xfrm>
            <a:prstGeom prst="rect">
              <a:avLst/>
            </a:prstGeom>
          </p:spPr>
        </p:pic>
        <p:pic>
          <p:nvPicPr>
            <p:cNvPr id="13" name="Picture 12" descr="A group of people in a room&#10;&#10;Description automatically generated">
              <a:extLst>
                <a:ext uri="{FF2B5EF4-FFF2-40B4-BE49-F238E27FC236}">
                  <a16:creationId xmlns:a16="http://schemas.microsoft.com/office/drawing/2014/main" id="{6C0F6315-FD0A-27F3-EFAE-4B6D1B91FD75}"/>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rot="5400000">
              <a:off x="8139450" y="2208475"/>
              <a:ext cx="1872359" cy="1713889"/>
            </a:xfrm>
            <a:prstGeom prst="rect">
              <a:avLst/>
            </a:prstGeom>
          </p:spPr>
        </p:pic>
        <p:pic>
          <p:nvPicPr>
            <p:cNvPr id="15" name="Picture 14" descr="A bulletin board with post-it notes&#10;&#10;Description automatically generated">
              <a:extLst>
                <a:ext uri="{FF2B5EF4-FFF2-40B4-BE49-F238E27FC236}">
                  <a16:creationId xmlns:a16="http://schemas.microsoft.com/office/drawing/2014/main" id="{72BE165B-BD9A-BA97-E349-9797EE76B9BC}"/>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rot="5400000">
              <a:off x="9714026" y="4046239"/>
              <a:ext cx="1664909" cy="1713888"/>
            </a:xfrm>
            <a:prstGeom prst="rect">
              <a:avLst/>
            </a:prstGeom>
          </p:spPr>
        </p:pic>
        <p:pic>
          <p:nvPicPr>
            <p:cNvPr id="17" name="Picture 16" descr="A group of women sitting at a table in a library&#10;&#10;Description automatically generated">
              <a:extLst>
                <a:ext uri="{FF2B5EF4-FFF2-40B4-BE49-F238E27FC236}">
                  <a16:creationId xmlns:a16="http://schemas.microsoft.com/office/drawing/2014/main" id="{75580AC6-D4B5-9A3F-8EB7-00C7B14D9395}"/>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8293288" y="4001599"/>
              <a:ext cx="1635760" cy="1734038"/>
            </a:xfrm>
            <a:prstGeom prst="rect">
              <a:avLst/>
            </a:prstGeom>
          </p:spPr>
        </p:pic>
        <p:pic>
          <p:nvPicPr>
            <p:cNvPr id="19" name="Picture 18" descr="A group of women sitting at a table&#10;&#10;Description automatically generated">
              <a:extLst>
                <a:ext uri="{FF2B5EF4-FFF2-40B4-BE49-F238E27FC236}">
                  <a16:creationId xmlns:a16="http://schemas.microsoft.com/office/drawing/2014/main" id="{2CAC8261-38E3-2A72-5872-99379B69FA3D}"/>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6801784" y="2129239"/>
              <a:ext cx="1491504" cy="1844357"/>
            </a:xfrm>
            <a:prstGeom prst="rect">
              <a:avLst/>
            </a:prstGeom>
          </p:spPr>
        </p:pic>
      </p:grpSp>
    </p:spTree>
    <p:extLst>
      <p:ext uri="{BB962C8B-B14F-4D97-AF65-F5344CB8AC3E}">
        <p14:creationId xmlns:p14="http://schemas.microsoft.com/office/powerpoint/2010/main" val="30349546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84D315D-C862-4910-8600-38EFE46C1911}"/>
              </a:ext>
            </a:extLst>
          </p:cNvPr>
          <p:cNvSpPr>
            <a:spLocks noGrp="1"/>
          </p:cNvSpPr>
          <p:nvPr>
            <p:ph type="ctrTitle"/>
          </p:nvPr>
        </p:nvSpPr>
        <p:spPr/>
        <p:txBody>
          <a:bodyPr>
            <a:normAutofit fontScale="90000"/>
          </a:bodyPr>
          <a:lstStyle/>
          <a:p>
            <a:br>
              <a:rPr lang="en-GB" dirty="0"/>
            </a:br>
            <a:br>
              <a:rPr lang="en-GB" dirty="0"/>
            </a:br>
            <a:endParaRPr lang="en-GB" dirty="0"/>
          </a:p>
        </p:txBody>
      </p:sp>
      <p:sp>
        <p:nvSpPr>
          <p:cNvPr id="3" name="TextBox 2">
            <a:extLst>
              <a:ext uri="{FF2B5EF4-FFF2-40B4-BE49-F238E27FC236}">
                <a16:creationId xmlns:a16="http://schemas.microsoft.com/office/drawing/2014/main" id="{2F5706DE-6ECF-4D4E-8556-A5D046F37F8C}"/>
              </a:ext>
            </a:extLst>
          </p:cNvPr>
          <p:cNvSpPr txBox="1"/>
          <p:nvPr/>
        </p:nvSpPr>
        <p:spPr>
          <a:xfrm>
            <a:off x="812800" y="2021523"/>
            <a:ext cx="10820400" cy="646331"/>
          </a:xfrm>
          <a:prstGeom prst="rect">
            <a:avLst/>
          </a:prstGeom>
          <a:noFill/>
        </p:spPr>
        <p:txBody>
          <a:bodyPr wrap="square" rtlCol="0">
            <a:spAutoFit/>
          </a:bodyPr>
          <a:lstStyle/>
          <a:p>
            <a:pPr marL="285750" indent="-285750">
              <a:buFont typeface="Arial" panose="020B0604020202020204" pitchFamily="34" charset="0"/>
              <a:buChar char="•"/>
            </a:pPr>
            <a:endParaRPr lang="en-GB" dirty="0"/>
          </a:p>
          <a:p>
            <a:endParaRPr lang="en-GB" dirty="0"/>
          </a:p>
        </p:txBody>
      </p:sp>
      <p:graphicFrame>
        <p:nvGraphicFramePr>
          <p:cNvPr id="7" name="TextBox 2">
            <a:extLst>
              <a:ext uri="{FF2B5EF4-FFF2-40B4-BE49-F238E27FC236}">
                <a16:creationId xmlns:a16="http://schemas.microsoft.com/office/drawing/2014/main" id="{D47138ED-D797-0999-BBD9-9FA3967F414B}"/>
              </a:ext>
            </a:extLst>
          </p:cNvPr>
          <p:cNvGraphicFramePr/>
          <p:nvPr>
            <p:extLst>
              <p:ext uri="{D42A27DB-BD31-4B8C-83A1-F6EECF244321}">
                <p14:modId xmlns:p14="http://schemas.microsoft.com/office/powerpoint/2010/main" val="1959677166"/>
              </p:ext>
            </p:extLst>
          </p:nvPr>
        </p:nvGraphicFramePr>
        <p:xfrm>
          <a:off x="701040" y="3963125"/>
          <a:ext cx="10515600" cy="2198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Picture 11" descr="A group of people in a room&#10;&#10;Description automatically generated">
            <a:extLst>
              <a:ext uri="{FF2B5EF4-FFF2-40B4-BE49-F238E27FC236}">
                <a16:creationId xmlns:a16="http://schemas.microsoft.com/office/drawing/2014/main" id="{F4A126BC-4F30-215F-50B9-32192ADDD87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363884" y="1208191"/>
            <a:ext cx="5189911" cy="2919325"/>
          </a:xfrm>
          <a:prstGeom prst="rect">
            <a:avLst/>
          </a:prstGeom>
        </p:spPr>
      </p:pic>
    </p:spTree>
    <p:extLst>
      <p:ext uri="{BB962C8B-B14F-4D97-AF65-F5344CB8AC3E}">
        <p14:creationId xmlns:p14="http://schemas.microsoft.com/office/powerpoint/2010/main" val="28192433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84D315D-C862-4910-8600-38EFE46C1911}"/>
              </a:ext>
            </a:extLst>
          </p:cNvPr>
          <p:cNvSpPr>
            <a:spLocks noGrp="1"/>
          </p:cNvSpPr>
          <p:nvPr>
            <p:ph type="ctrTitle"/>
          </p:nvPr>
        </p:nvSpPr>
        <p:spPr/>
        <p:txBody>
          <a:bodyPr>
            <a:normAutofit fontScale="90000"/>
          </a:bodyPr>
          <a:lstStyle/>
          <a:p>
            <a:br>
              <a:rPr lang="en-GB" dirty="0"/>
            </a:br>
            <a:br>
              <a:rPr lang="en-GB" dirty="0"/>
            </a:br>
            <a:endParaRPr lang="en-GB" dirty="0"/>
          </a:p>
        </p:txBody>
      </p:sp>
      <p:sp>
        <p:nvSpPr>
          <p:cNvPr id="3" name="TextBox 2">
            <a:extLst>
              <a:ext uri="{FF2B5EF4-FFF2-40B4-BE49-F238E27FC236}">
                <a16:creationId xmlns:a16="http://schemas.microsoft.com/office/drawing/2014/main" id="{2F5706DE-6ECF-4D4E-8556-A5D046F37F8C}"/>
              </a:ext>
            </a:extLst>
          </p:cNvPr>
          <p:cNvSpPr txBox="1"/>
          <p:nvPr/>
        </p:nvSpPr>
        <p:spPr>
          <a:xfrm>
            <a:off x="812800" y="2021523"/>
            <a:ext cx="10820400" cy="646331"/>
          </a:xfrm>
          <a:prstGeom prst="rect">
            <a:avLst/>
          </a:prstGeom>
          <a:noFill/>
        </p:spPr>
        <p:txBody>
          <a:bodyPr wrap="square" rtlCol="0">
            <a:spAutoFit/>
          </a:bodyPr>
          <a:lstStyle/>
          <a:p>
            <a:pPr marL="285750" indent="-285750">
              <a:buFont typeface="Arial" panose="020B0604020202020204" pitchFamily="34" charset="0"/>
              <a:buChar char="•"/>
            </a:pPr>
            <a:endParaRPr lang="en-GB" dirty="0"/>
          </a:p>
          <a:p>
            <a:endParaRPr lang="en-GB" dirty="0"/>
          </a:p>
        </p:txBody>
      </p:sp>
      <p:sp>
        <p:nvSpPr>
          <p:cNvPr id="4" name="Title 1">
            <a:extLst>
              <a:ext uri="{FF2B5EF4-FFF2-40B4-BE49-F238E27FC236}">
                <a16:creationId xmlns:a16="http://schemas.microsoft.com/office/drawing/2014/main" id="{F8AAA2B3-6236-8DD6-632E-A05E24C0F535}"/>
              </a:ext>
            </a:extLst>
          </p:cNvPr>
          <p:cNvSpPr txBox="1">
            <a:spLocks/>
          </p:cNvSpPr>
          <p:nvPr/>
        </p:nvSpPr>
        <p:spPr>
          <a:xfrm>
            <a:off x="636814" y="815546"/>
            <a:ext cx="10918371" cy="4044357"/>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GB" sz="4500" dirty="0">
              <a:latin typeface="+mn-lt"/>
            </a:endParaRPr>
          </a:p>
          <a:p>
            <a:r>
              <a:rPr lang="en-GB" sz="4500" dirty="0">
                <a:latin typeface="+mn-lt"/>
              </a:rPr>
              <a:t>Creating a sense of place at </a:t>
            </a:r>
            <a:br>
              <a:rPr lang="en-GB" sz="4500" dirty="0">
                <a:latin typeface="+mn-lt"/>
              </a:rPr>
            </a:br>
            <a:r>
              <a:rPr lang="en-GB" sz="4500" b="1" dirty="0">
                <a:latin typeface="+mn-lt"/>
              </a:rPr>
              <a:t>Bosworth Battlefield Heritage Centre</a:t>
            </a:r>
          </a:p>
          <a:p>
            <a:endParaRPr lang="en-GB" sz="6600" b="1" dirty="0">
              <a:latin typeface="+mn-lt"/>
            </a:endParaRPr>
          </a:p>
        </p:txBody>
      </p:sp>
      <p:pic>
        <p:nvPicPr>
          <p:cNvPr id="2" name="Picture 1" descr="A logo for a museum&#10;&#10;Description automatically generated">
            <a:extLst>
              <a:ext uri="{FF2B5EF4-FFF2-40B4-BE49-F238E27FC236}">
                <a16:creationId xmlns:a16="http://schemas.microsoft.com/office/drawing/2014/main" id="{F2677D19-33A1-6CF7-EF63-C098293DCF4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92703" y="994465"/>
            <a:ext cx="2375360" cy="1843259"/>
          </a:xfrm>
          <a:prstGeom prst="rect">
            <a:avLst/>
          </a:prstGeom>
        </p:spPr>
      </p:pic>
    </p:spTree>
    <p:extLst>
      <p:ext uri="{BB962C8B-B14F-4D97-AF65-F5344CB8AC3E}">
        <p14:creationId xmlns:p14="http://schemas.microsoft.com/office/powerpoint/2010/main" val="11408560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84D315D-C862-4910-8600-38EFE46C1911}"/>
              </a:ext>
            </a:extLst>
          </p:cNvPr>
          <p:cNvSpPr>
            <a:spLocks noGrp="1"/>
          </p:cNvSpPr>
          <p:nvPr>
            <p:ph type="ctrTitle"/>
          </p:nvPr>
        </p:nvSpPr>
        <p:spPr/>
        <p:txBody>
          <a:bodyPr>
            <a:normAutofit fontScale="90000"/>
          </a:bodyPr>
          <a:lstStyle/>
          <a:p>
            <a:br>
              <a:rPr lang="en-GB" dirty="0"/>
            </a:br>
            <a:br>
              <a:rPr lang="en-GB" dirty="0"/>
            </a:br>
            <a:endParaRPr lang="en-GB" dirty="0"/>
          </a:p>
        </p:txBody>
      </p:sp>
      <p:sp>
        <p:nvSpPr>
          <p:cNvPr id="3" name="TextBox 2">
            <a:extLst>
              <a:ext uri="{FF2B5EF4-FFF2-40B4-BE49-F238E27FC236}">
                <a16:creationId xmlns:a16="http://schemas.microsoft.com/office/drawing/2014/main" id="{2F5706DE-6ECF-4D4E-8556-A5D046F37F8C}"/>
              </a:ext>
            </a:extLst>
          </p:cNvPr>
          <p:cNvSpPr txBox="1"/>
          <p:nvPr/>
        </p:nvSpPr>
        <p:spPr>
          <a:xfrm>
            <a:off x="812800" y="2021523"/>
            <a:ext cx="10820400" cy="646331"/>
          </a:xfrm>
          <a:prstGeom prst="rect">
            <a:avLst/>
          </a:prstGeom>
          <a:noFill/>
        </p:spPr>
        <p:txBody>
          <a:bodyPr wrap="square" rtlCol="0">
            <a:spAutoFit/>
          </a:bodyPr>
          <a:lstStyle/>
          <a:p>
            <a:pPr marL="285750" indent="-285750">
              <a:buFont typeface="Arial" panose="020B0604020202020204" pitchFamily="34" charset="0"/>
              <a:buChar char="•"/>
            </a:pPr>
            <a:endParaRPr lang="en-GB" dirty="0"/>
          </a:p>
          <a:p>
            <a:endParaRPr lang="en-GB" dirty="0"/>
          </a:p>
        </p:txBody>
      </p:sp>
      <p:pic>
        <p:nvPicPr>
          <p:cNvPr id="2" name="Picture 1">
            <a:extLst>
              <a:ext uri="{FF2B5EF4-FFF2-40B4-BE49-F238E27FC236}">
                <a16:creationId xmlns:a16="http://schemas.microsoft.com/office/drawing/2014/main" id="{DAD39B42-8212-CD85-7CF4-19749454E1F4}"/>
              </a:ext>
            </a:extLst>
          </p:cNvPr>
          <p:cNvPicPr>
            <a:picLocks noChangeAspect="1"/>
          </p:cNvPicPr>
          <p:nvPr/>
        </p:nvPicPr>
        <p:blipFill>
          <a:blip r:embed="rId3"/>
          <a:stretch>
            <a:fillRect/>
          </a:stretch>
        </p:blipFill>
        <p:spPr>
          <a:xfrm>
            <a:off x="2038866" y="1190963"/>
            <a:ext cx="7535634" cy="4638000"/>
          </a:xfrm>
          <a:prstGeom prst="rect">
            <a:avLst/>
          </a:prstGeom>
        </p:spPr>
      </p:pic>
    </p:spTree>
    <p:extLst>
      <p:ext uri="{BB962C8B-B14F-4D97-AF65-F5344CB8AC3E}">
        <p14:creationId xmlns:p14="http://schemas.microsoft.com/office/powerpoint/2010/main" val="2439780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84D315D-C862-4910-8600-38EFE46C1911}"/>
              </a:ext>
            </a:extLst>
          </p:cNvPr>
          <p:cNvSpPr>
            <a:spLocks noGrp="1"/>
          </p:cNvSpPr>
          <p:nvPr>
            <p:ph type="ctrTitle"/>
          </p:nvPr>
        </p:nvSpPr>
        <p:spPr/>
        <p:txBody>
          <a:bodyPr>
            <a:normAutofit fontScale="90000"/>
          </a:bodyPr>
          <a:lstStyle/>
          <a:p>
            <a:br>
              <a:rPr lang="en-GB" dirty="0"/>
            </a:br>
            <a:br>
              <a:rPr lang="en-GB" dirty="0"/>
            </a:br>
            <a:endParaRPr lang="en-GB" dirty="0"/>
          </a:p>
        </p:txBody>
      </p:sp>
      <p:sp>
        <p:nvSpPr>
          <p:cNvPr id="3" name="TextBox 2">
            <a:extLst>
              <a:ext uri="{FF2B5EF4-FFF2-40B4-BE49-F238E27FC236}">
                <a16:creationId xmlns:a16="http://schemas.microsoft.com/office/drawing/2014/main" id="{2F5706DE-6ECF-4D4E-8556-A5D046F37F8C}"/>
              </a:ext>
            </a:extLst>
          </p:cNvPr>
          <p:cNvSpPr txBox="1"/>
          <p:nvPr/>
        </p:nvSpPr>
        <p:spPr>
          <a:xfrm>
            <a:off x="812800" y="2021523"/>
            <a:ext cx="10820400" cy="646331"/>
          </a:xfrm>
          <a:prstGeom prst="rect">
            <a:avLst/>
          </a:prstGeom>
          <a:noFill/>
        </p:spPr>
        <p:txBody>
          <a:bodyPr wrap="square" rtlCol="0">
            <a:spAutoFit/>
          </a:bodyPr>
          <a:lstStyle/>
          <a:p>
            <a:pPr marL="285750" indent="-285750">
              <a:buFont typeface="Arial" panose="020B0604020202020204" pitchFamily="34" charset="0"/>
              <a:buChar char="•"/>
            </a:pPr>
            <a:endParaRPr lang="en-GB" dirty="0"/>
          </a:p>
          <a:p>
            <a:endParaRPr lang="en-GB" dirty="0"/>
          </a:p>
        </p:txBody>
      </p:sp>
      <p:pic>
        <p:nvPicPr>
          <p:cNvPr id="2" name="Picture 1" descr="A group of people in white robes&#10;&#10;Description automatically generated">
            <a:extLst>
              <a:ext uri="{FF2B5EF4-FFF2-40B4-BE49-F238E27FC236}">
                <a16:creationId xmlns:a16="http://schemas.microsoft.com/office/drawing/2014/main" id="{8F74A986-5394-618C-2078-75EB9A837F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24000" y="1445741"/>
            <a:ext cx="9028670" cy="4683210"/>
          </a:xfrm>
          <a:prstGeom prst="rect">
            <a:avLst/>
          </a:prstGeom>
        </p:spPr>
      </p:pic>
    </p:spTree>
    <p:extLst>
      <p:ext uri="{BB962C8B-B14F-4D97-AF65-F5344CB8AC3E}">
        <p14:creationId xmlns:p14="http://schemas.microsoft.com/office/powerpoint/2010/main" val="33467447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84D315D-C862-4910-8600-38EFE46C1911}"/>
              </a:ext>
            </a:extLst>
          </p:cNvPr>
          <p:cNvSpPr>
            <a:spLocks noGrp="1"/>
          </p:cNvSpPr>
          <p:nvPr>
            <p:ph type="ctrTitle"/>
          </p:nvPr>
        </p:nvSpPr>
        <p:spPr/>
        <p:txBody>
          <a:bodyPr>
            <a:normAutofit fontScale="90000"/>
          </a:bodyPr>
          <a:lstStyle/>
          <a:p>
            <a:br>
              <a:rPr lang="en-GB" dirty="0"/>
            </a:br>
            <a:br>
              <a:rPr lang="en-GB" dirty="0"/>
            </a:br>
            <a:endParaRPr lang="en-GB" dirty="0"/>
          </a:p>
        </p:txBody>
      </p:sp>
      <p:sp>
        <p:nvSpPr>
          <p:cNvPr id="2" name="TextBox 1">
            <a:extLst>
              <a:ext uri="{FF2B5EF4-FFF2-40B4-BE49-F238E27FC236}">
                <a16:creationId xmlns:a16="http://schemas.microsoft.com/office/drawing/2014/main" id="{33ACDE06-BBCE-E125-EE3D-776DF6775156}"/>
              </a:ext>
            </a:extLst>
          </p:cNvPr>
          <p:cNvSpPr txBox="1"/>
          <p:nvPr/>
        </p:nvSpPr>
        <p:spPr>
          <a:xfrm>
            <a:off x="1386840" y="1279556"/>
            <a:ext cx="94183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solidFill>
                <a:effectLst/>
                <a:uLnTx/>
                <a:uFillTx/>
                <a:latin typeface="Calibri" panose="020F0502020204030204" pitchFamily="34" charset="0"/>
                <a:ea typeface="Calibri" panose="020F0502020204030204" pitchFamily="34" charset="0"/>
                <a:cs typeface="Times New Roman" panose="02020603050405020304" pitchFamily="18" charset="0"/>
              </a:rPr>
              <a:t>Explore the power of harnessing our Sense of Place. </a:t>
            </a:r>
            <a:endParaRPr kumimoji="0" lang="en-GB" sz="3200" b="1" i="0" u="none" strike="noStrike" kern="1200" cap="none" spc="0" normalizeH="0" baseline="0" noProof="0" dirty="0">
              <a:ln>
                <a:noFill/>
              </a:ln>
              <a:solidFill>
                <a:srgbClr val="4472C4"/>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2F5706DE-6ECF-4D4E-8556-A5D046F37F8C}"/>
              </a:ext>
            </a:extLst>
          </p:cNvPr>
          <p:cNvSpPr txBox="1"/>
          <p:nvPr/>
        </p:nvSpPr>
        <p:spPr>
          <a:xfrm>
            <a:off x="685800" y="2063932"/>
            <a:ext cx="10820400" cy="3720249"/>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This session will focus on the opportunity and potential for development of activities that can reflect, celebrate and share the unique characteristics, heritage, culture and environment where you are! </a:t>
            </a: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GB" sz="2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Be inspired to connect your offer more closely to your local communities in new ways.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3561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84D315D-C862-4910-8600-38EFE46C1911}"/>
              </a:ext>
            </a:extLst>
          </p:cNvPr>
          <p:cNvSpPr>
            <a:spLocks noGrp="1"/>
          </p:cNvSpPr>
          <p:nvPr>
            <p:ph type="ctrTitle"/>
          </p:nvPr>
        </p:nvSpPr>
        <p:spPr/>
        <p:txBody>
          <a:bodyPr>
            <a:normAutofit fontScale="90000"/>
          </a:bodyPr>
          <a:lstStyle/>
          <a:p>
            <a:br>
              <a:rPr lang="en-GB" dirty="0"/>
            </a:br>
            <a:br>
              <a:rPr lang="en-GB" dirty="0"/>
            </a:br>
            <a:endParaRPr lang="en-GB" dirty="0"/>
          </a:p>
        </p:txBody>
      </p:sp>
      <p:sp>
        <p:nvSpPr>
          <p:cNvPr id="3" name="TextBox 2">
            <a:extLst>
              <a:ext uri="{FF2B5EF4-FFF2-40B4-BE49-F238E27FC236}">
                <a16:creationId xmlns:a16="http://schemas.microsoft.com/office/drawing/2014/main" id="{2F5706DE-6ECF-4D4E-8556-A5D046F37F8C}"/>
              </a:ext>
            </a:extLst>
          </p:cNvPr>
          <p:cNvSpPr txBox="1"/>
          <p:nvPr/>
        </p:nvSpPr>
        <p:spPr>
          <a:xfrm>
            <a:off x="812800" y="2021523"/>
            <a:ext cx="10820400" cy="646331"/>
          </a:xfrm>
          <a:prstGeom prst="rect">
            <a:avLst/>
          </a:prstGeom>
          <a:noFill/>
        </p:spPr>
        <p:txBody>
          <a:bodyPr wrap="square" rtlCol="0">
            <a:spAutoFit/>
          </a:bodyPr>
          <a:lstStyle/>
          <a:p>
            <a:pPr marL="285750" indent="-285750">
              <a:buFont typeface="Arial" panose="020B0604020202020204" pitchFamily="34" charset="0"/>
              <a:buChar char="•"/>
            </a:pPr>
            <a:endParaRPr lang="en-GB" dirty="0"/>
          </a:p>
          <a:p>
            <a:endParaRPr lang="en-GB" dirty="0"/>
          </a:p>
        </p:txBody>
      </p:sp>
      <p:pic>
        <p:nvPicPr>
          <p:cNvPr id="2" name="Picture 1" descr="A room with a mirror and shelves&#10;&#10;Description automatically generated">
            <a:extLst>
              <a:ext uri="{FF2B5EF4-FFF2-40B4-BE49-F238E27FC236}">
                <a16:creationId xmlns:a16="http://schemas.microsoft.com/office/drawing/2014/main" id="{1B8640B5-7281-18F8-EFFF-D5627DE3F3D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8662" y="1220637"/>
            <a:ext cx="9914676" cy="4578652"/>
          </a:xfrm>
          <a:prstGeom prst="rect">
            <a:avLst/>
          </a:prstGeom>
        </p:spPr>
      </p:pic>
    </p:spTree>
    <p:extLst>
      <p:ext uri="{BB962C8B-B14F-4D97-AF65-F5344CB8AC3E}">
        <p14:creationId xmlns:p14="http://schemas.microsoft.com/office/powerpoint/2010/main" val="14089607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84D315D-C862-4910-8600-38EFE46C1911}"/>
              </a:ext>
            </a:extLst>
          </p:cNvPr>
          <p:cNvSpPr>
            <a:spLocks noGrp="1"/>
          </p:cNvSpPr>
          <p:nvPr>
            <p:ph type="ctrTitle"/>
          </p:nvPr>
        </p:nvSpPr>
        <p:spPr/>
        <p:txBody>
          <a:bodyPr>
            <a:normAutofit fontScale="90000"/>
          </a:bodyPr>
          <a:lstStyle/>
          <a:p>
            <a:br>
              <a:rPr lang="en-GB" dirty="0"/>
            </a:br>
            <a:br>
              <a:rPr lang="en-GB" dirty="0"/>
            </a:br>
            <a:endParaRPr lang="en-GB" dirty="0"/>
          </a:p>
        </p:txBody>
      </p:sp>
      <p:sp>
        <p:nvSpPr>
          <p:cNvPr id="3" name="TextBox 2">
            <a:extLst>
              <a:ext uri="{FF2B5EF4-FFF2-40B4-BE49-F238E27FC236}">
                <a16:creationId xmlns:a16="http://schemas.microsoft.com/office/drawing/2014/main" id="{2F5706DE-6ECF-4D4E-8556-A5D046F37F8C}"/>
              </a:ext>
            </a:extLst>
          </p:cNvPr>
          <p:cNvSpPr txBox="1"/>
          <p:nvPr/>
        </p:nvSpPr>
        <p:spPr>
          <a:xfrm>
            <a:off x="812800" y="2021523"/>
            <a:ext cx="10820400" cy="646331"/>
          </a:xfrm>
          <a:prstGeom prst="rect">
            <a:avLst/>
          </a:prstGeom>
          <a:noFill/>
        </p:spPr>
        <p:txBody>
          <a:bodyPr wrap="square" rtlCol="0">
            <a:spAutoFit/>
          </a:bodyPr>
          <a:lstStyle/>
          <a:p>
            <a:pPr marL="285750" indent="-285750">
              <a:buFont typeface="Arial" panose="020B0604020202020204" pitchFamily="34" charset="0"/>
              <a:buChar char="•"/>
            </a:pPr>
            <a:endParaRPr lang="en-GB" dirty="0"/>
          </a:p>
          <a:p>
            <a:endParaRPr lang="en-GB" dirty="0"/>
          </a:p>
        </p:txBody>
      </p:sp>
      <p:pic>
        <p:nvPicPr>
          <p:cNvPr id="11" name="Online Media 10" title="Hijaz Exhibition">
            <a:hlinkClick r:id="" action="ppaction://media"/>
            <a:extLst>
              <a:ext uri="{FF2B5EF4-FFF2-40B4-BE49-F238E27FC236}">
                <a16:creationId xmlns:a16="http://schemas.microsoft.com/office/drawing/2014/main" id="{B73841CE-B123-25F0-97E7-95FADB5F82CD}"/>
              </a:ext>
            </a:extLst>
          </p:cNvPr>
          <p:cNvPicPr>
            <a:picLocks noRot="1" noChangeAspect="1"/>
          </p:cNvPicPr>
          <p:nvPr>
            <a:videoFile r:link="rId1"/>
          </p:nvPr>
        </p:nvPicPr>
        <p:blipFill>
          <a:blip r:embed="rId4"/>
          <a:stretch>
            <a:fillRect/>
          </a:stretch>
        </p:blipFill>
        <p:spPr>
          <a:xfrm>
            <a:off x="2124528" y="1185118"/>
            <a:ext cx="7942943" cy="4487763"/>
          </a:xfrm>
          <a:prstGeom prst="rect">
            <a:avLst/>
          </a:prstGeom>
        </p:spPr>
      </p:pic>
    </p:spTree>
    <p:extLst>
      <p:ext uri="{BB962C8B-B14F-4D97-AF65-F5344CB8AC3E}">
        <p14:creationId xmlns:p14="http://schemas.microsoft.com/office/powerpoint/2010/main" val="1625305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84D315D-C862-4910-8600-38EFE46C1911}"/>
              </a:ext>
            </a:extLst>
          </p:cNvPr>
          <p:cNvSpPr>
            <a:spLocks noGrp="1"/>
          </p:cNvSpPr>
          <p:nvPr>
            <p:ph type="ctrTitle"/>
          </p:nvPr>
        </p:nvSpPr>
        <p:spPr/>
        <p:txBody>
          <a:bodyPr>
            <a:normAutofit fontScale="90000"/>
          </a:bodyPr>
          <a:lstStyle/>
          <a:p>
            <a:br>
              <a:rPr lang="en-GB" dirty="0"/>
            </a:br>
            <a:br>
              <a:rPr lang="en-GB" dirty="0"/>
            </a:br>
            <a:endParaRPr lang="en-GB" dirty="0"/>
          </a:p>
        </p:txBody>
      </p:sp>
      <p:sp>
        <p:nvSpPr>
          <p:cNvPr id="3" name="TextBox 2">
            <a:extLst>
              <a:ext uri="{FF2B5EF4-FFF2-40B4-BE49-F238E27FC236}">
                <a16:creationId xmlns:a16="http://schemas.microsoft.com/office/drawing/2014/main" id="{2F5706DE-6ECF-4D4E-8556-A5D046F37F8C}"/>
              </a:ext>
            </a:extLst>
          </p:cNvPr>
          <p:cNvSpPr txBox="1"/>
          <p:nvPr/>
        </p:nvSpPr>
        <p:spPr>
          <a:xfrm>
            <a:off x="812800" y="2021523"/>
            <a:ext cx="10820400" cy="646331"/>
          </a:xfrm>
          <a:prstGeom prst="rect">
            <a:avLst/>
          </a:prstGeom>
          <a:noFill/>
        </p:spPr>
        <p:txBody>
          <a:bodyPr wrap="square" rtlCol="0">
            <a:spAutoFit/>
          </a:bodyPr>
          <a:lstStyle/>
          <a:p>
            <a:pPr marL="285750" indent="-285750">
              <a:buFont typeface="Arial" panose="020B0604020202020204" pitchFamily="34" charset="0"/>
              <a:buChar char="•"/>
            </a:pPr>
            <a:endParaRPr lang="en-GB" dirty="0"/>
          </a:p>
          <a:p>
            <a:endParaRPr lang="en-GB" dirty="0"/>
          </a:p>
        </p:txBody>
      </p:sp>
      <p:pic>
        <p:nvPicPr>
          <p:cNvPr id="4" name="Picture 3">
            <a:extLst>
              <a:ext uri="{FF2B5EF4-FFF2-40B4-BE49-F238E27FC236}">
                <a16:creationId xmlns:a16="http://schemas.microsoft.com/office/drawing/2014/main" id="{EE507F65-5FFD-0F6F-93F6-DA6BD3C0AFD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34229" y="1088004"/>
            <a:ext cx="8323541" cy="4681992"/>
          </a:xfrm>
          <a:prstGeom prst="rect">
            <a:avLst/>
          </a:prstGeom>
        </p:spPr>
      </p:pic>
    </p:spTree>
    <p:extLst>
      <p:ext uri="{BB962C8B-B14F-4D97-AF65-F5344CB8AC3E}">
        <p14:creationId xmlns:p14="http://schemas.microsoft.com/office/powerpoint/2010/main" val="11271139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84D315D-C862-4910-8600-38EFE46C1911}"/>
              </a:ext>
            </a:extLst>
          </p:cNvPr>
          <p:cNvSpPr>
            <a:spLocks noGrp="1"/>
          </p:cNvSpPr>
          <p:nvPr>
            <p:ph type="ctrTitle"/>
          </p:nvPr>
        </p:nvSpPr>
        <p:spPr/>
        <p:txBody>
          <a:bodyPr>
            <a:normAutofit fontScale="90000"/>
          </a:bodyPr>
          <a:lstStyle/>
          <a:p>
            <a:br>
              <a:rPr lang="en-GB" dirty="0"/>
            </a:br>
            <a:br>
              <a:rPr lang="en-GB" dirty="0"/>
            </a:br>
            <a:endParaRPr lang="en-GB" dirty="0"/>
          </a:p>
        </p:txBody>
      </p:sp>
      <p:sp>
        <p:nvSpPr>
          <p:cNvPr id="3" name="TextBox 2">
            <a:extLst>
              <a:ext uri="{FF2B5EF4-FFF2-40B4-BE49-F238E27FC236}">
                <a16:creationId xmlns:a16="http://schemas.microsoft.com/office/drawing/2014/main" id="{2F5706DE-6ECF-4D4E-8556-A5D046F37F8C}"/>
              </a:ext>
            </a:extLst>
          </p:cNvPr>
          <p:cNvSpPr txBox="1"/>
          <p:nvPr/>
        </p:nvSpPr>
        <p:spPr>
          <a:xfrm>
            <a:off x="812800" y="2021523"/>
            <a:ext cx="10820400" cy="646331"/>
          </a:xfrm>
          <a:prstGeom prst="rect">
            <a:avLst/>
          </a:prstGeom>
          <a:noFill/>
        </p:spPr>
        <p:txBody>
          <a:bodyPr wrap="square" rtlCol="0">
            <a:spAutoFit/>
          </a:bodyPr>
          <a:lstStyle/>
          <a:p>
            <a:pPr marL="285750" indent="-285750">
              <a:buFont typeface="Arial" panose="020B0604020202020204" pitchFamily="34" charset="0"/>
              <a:buChar char="•"/>
            </a:pPr>
            <a:endParaRPr lang="en-GB" dirty="0"/>
          </a:p>
          <a:p>
            <a:endParaRPr lang="en-GB" dirty="0"/>
          </a:p>
        </p:txBody>
      </p:sp>
      <p:pic>
        <p:nvPicPr>
          <p:cNvPr id="4" name="Picture 3" descr="A group of people standing together&#10;&#10;Description automatically generated">
            <a:extLst>
              <a:ext uri="{FF2B5EF4-FFF2-40B4-BE49-F238E27FC236}">
                <a16:creationId xmlns:a16="http://schemas.microsoft.com/office/drawing/2014/main" id="{CEA30EBE-93C6-F3CA-5E28-4E0132008E6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40378" y="1091663"/>
            <a:ext cx="8311243" cy="4674674"/>
          </a:xfrm>
          <a:prstGeom prst="rect">
            <a:avLst/>
          </a:prstGeom>
        </p:spPr>
      </p:pic>
    </p:spTree>
    <p:extLst>
      <p:ext uri="{BB962C8B-B14F-4D97-AF65-F5344CB8AC3E}">
        <p14:creationId xmlns:p14="http://schemas.microsoft.com/office/powerpoint/2010/main" val="10771403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84D315D-C862-4910-8600-38EFE46C1911}"/>
              </a:ext>
            </a:extLst>
          </p:cNvPr>
          <p:cNvSpPr>
            <a:spLocks noGrp="1"/>
          </p:cNvSpPr>
          <p:nvPr>
            <p:ph type="ctrTitle"/>
          </p:nvPr>
        </p:nvSpPr>
        <p:spPr/>
        <p:txBody>
          <a:bodyPr>
            <a:normAutofit fontScale="90000"/>
          </a:bodyPr>
          <a:lstStyle/>
          <a:p>
            <a:br>
              <a:rPr lang="en-GB" dirty="0"/>
            </a:br>
            <a:br>
              <a:rPr lang="en-GB" dirty="0"/>
            </a:br>
            <a:endParaRPr lang="en-GB" dirty="0"/>
          </a:p>
        </p:txBody>
      </p:sp>
      <p:sp>
        <p:nvSpPr>
          <p:cNvPr id="3" name="TextBox 2">
            <a:extLst>
              <a:ext uri="{FF2B5EF4-FFF2-40B4-BE49-F238E27FC236}">
                <a16:creationId xmlns:a16="http://schemas.microsoft.com/office/drawing/2014/main" id="{2F5706DE-6ECF-4D4E-8556-A5D046F37F8C}"/>
              </a:ext>
            </a:extLst>
          </p:cNvPr>
          <p:cNvSpPr txBox="1"/>
          <p:nvPr/>
        </p:nvSpPr>
        <p:spPr>
          <a:xfrm>
            <a:off x="812800" y="2021523"/>
            <a:ext cx="10820400" cy="646331"/>
          </a:xfrm>
          <a:prstGeom prst="rect">
            <a:avLst/>
          </a:prstGeom>
          <a:noFill/>
        </p:spPr>
        <p:txBody>
          <a:bodyPr wrap="square" rtlCol="0">
            <a:spAutoFit/>
          </a:bodyPr>
          <a:lstStyle/>
          <a:p>
            <a:pPr marL="285750" indent="-285750">
              <a:buFont typeface="Arial" panose="020B0604020202020204" pitchFamily="34" charset="0"/>
              <a:buChar char="•"/>
            </a:pPr>
            <a:endParaRPr lang="en-GB" dirty="0"/>
          </a:p>
          <a:p>
            <a:endParaRPr lang="en-GB" dirty="0"/>
          </a:p>
        </p:txBody>
      </p:sp>
      <p:pic>
        <p:nvPicPr>
          <p:cNvPr id="2" name="Picture 1" descr="A group of women standing in a room with paintings on the wall&#10;&#10;Description automatically generated">
            <a:extLst>
              <a:ext uri="{FF2B5EF4-FFF2-40B4-BE49-F238E27FC236}">
                <a16:creationId xmlns:a16="http://schemas.microsoft.com/office/drawing/2014/main" id="{4BBAAB06-8B54-2475-9A04-0194A2485D2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77192" y="1083128"/>
            <a:ext cx="7037615" cy="4691743"/>
          </a:xfrm>
          <a:prstGeom prst="rect">
            <a:avLst/>
          </a:prstGeom>
        </p:spPr>
      </p:pic>
    </p:spTree>
    <p:extLst>
      <p:ext uri="{BB962C8B-B14F-4D97-AF65-F5344CB8AC3E}">
        <p14:creationId xmlns:p14="http://schemas.microsoft.com/office/powerpoint/2010/main" val="20062775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84D315D-C862-4910-8600-38EFE46C1911}"/>
              </a:ext>
            </a:extLst>
          </p:cNvPr>
          <p:cNvSpPr>
            <a:spLocks noGrp="1"/>
          </p:cNvSpPr>
          <p:nvPr>
            <p:ph type="ctrTitle"/>
          </p:nvPr>
        </p:nvSpPr>
        <p:spPr/>
        <p:txBody>
          <a:bodyPr>
            <a:normAutofit fontScale="90000"/>
          </a:bodyPr>
          <a:lstStyle/>
          <a:p>
            <a:br>
              <a:rPr lang="en-GB" dirty="0"/>
            </a:br>
            <a:br>
              <a:rPr lang="en-GB" dirty="0"/>
            </a:br>
            <a:endParaRPr lang="en-GB" dirty="0"/>
          </a:p>
        </p:txBody>
      </p:sp>
      <p:sp>
        <p:nvSpPr>
          <p:cNvPr id="3" name="TextBox 2">
            <a:extLst>
              <a:ext uri="{FF2B5EF4-FFF2-40B4-BE49-F238E27FC236}">
                <a16:creationId xmlns:a16="http://schemas.microsoft.com/office/drawing/2014/main" id="{2F5706DE-6ECF-4D4E-8556-A5D046F37F8C}"/>
              </a:ext>
            </a:extLst>
          </p:cNvPr>
          <p:cNvSpPr txBox="1"/>
          <p:nvPr/>
        </p:nvSpPr>
        <p:spPr>
          <a:xfrm>
            <a:off x="812800" y="2021523"/>
            <a:ext cx="10820400" cy="64633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Online Media 1" title="Sikh women exhibition trailer.">
            <a:hlinkClick r:id="" action="ppaction://media"/>
            <a:extLst>
              <a:ext uri="{FF2B5EF4-FFF2-40B4-BE49-F238E27FC236}">
                <a16:creationId xmlns:a16="http://schemas.microsoft.com/office/drawing/2014/main" id="{2795D9F4-07F3-A490-7920-AAA683F66677}"/>
              </a:ext>
            </a:extLst>
          </p:cNvPr>
          <p:cNvPicPr>
            <a:picLocks noRot="1" noChangeAspect="1"/>
          </p:cNvPicPr>
          <p:nvPr>
            <a:videoFile r:link="rId1"/>
          </p:nvPr>
        </p:nvPicPr>
        <p:blipFill>
          <a:blip r:embed="rId4"/>
          <a:stretch>
            <a:fillRect/>
          </a:stretch>
        </p:blipFill>
        <p:spPr>
          <a:xfrm>
            <a:off x="2279136" y="1353435"/>
            <a:ext cx="7633727" cy="4313056"/>
          </a:xfrm>
          <a:prstGeom prst="rect">
            <a:avLst/>
          </a:prstGeom>
        </p:spPr>
      </p:pic>
    </p:spTree>
    <p:extLst>
      <p:ext uri="{BB962C8B-B14F-4D97-AF65-F5344CB8AC3E}">
        <p14:creationId xmlns:p14="http://schemas.microsoft.com/office/powerpoint/2010/main" val="453551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84D315D-C862-4910-8600-38EFE46C1911}"/>
              </a:ext>
            </a:extLst>
          </p:cNvPr>
          <p:cNvSpPr>
            <a:spLocks noGrp="1"/>
          </p:cNvSpPr>
          <p:nvPr>
            <p:ph type="ctrTitle"/>
          </p:nvPr>
        </p:nvSpPr>
        <p:spPr/>
        <p:txBody>
          <a:bodyPr>
            <a:normAutofit fontScale="90000"/>
          </a:bodyPr>
          <a:lstStyle/>
          <a:p>
            <a:br>
              <a:rPr lang="en-GB" dirty="0"/>
            </a:br>
            <a:br>
              <a:rPr lang="en-GB" dirty="0"/>
            </a:br>
            <a:endParaRPr lang="en-GB" dirty="0"/>
          </a:p>
        </p:txBody>
      </p:sp>
      <p:sp>
        <p:nvSpPr>
          <p:cNvPr id="3" name="TextBox 2">
            <a:extLst>
              <a:ext uri="{FF2B5EF4-FFF2-40B4-BE49-F238E27FC236}">
                <a16:creationId xmlns:a16="http://schemas.microsoft.com/office/drawing/2014/main" id="{2F5706DE-6ECF-4D4E-8556-A5D046F37F8C}"/>
              </a:ext>
            </a:extLst>
          </p:cNvPr>
          <p:cNvSpPr txBox="1"/>
          <p:nvPr/>
        </p:nvSpPr>
        <p:spPr>
          <a:xfrm>
            <a:off x="812800" y="2021523"/>
            <a:ext cx="10820400" cy="646331"/>
          </a:xfrm>
          <a:prstGeom prst="rect">
            <a:avLst/>
          </a:prstGeom>
          <a:noFill/>
        </p:spPr>
        <p:txBody>
          <a:bodyPr wrap="square" rtlCol="0">
            <a:spAutoFit/>
          </a:bodyPr>
          <a:lstStyle/>
          <a:p>
            <a:pPr marL="285750" indent="-285750">
              <a:buFont typeface="Arial" panose="020B0604020202020204" pitchFamily="34" charset="0"/>
              <a:buChar char="•"/>
            </a:pPr>
            <a:endParaRPr lang="en-GB" dirty="0"/>
          </a:p>
          <a:p>
            <a:endParaRPr lang="en-GB" dirty="0"/>
          </a:p>
        </p:txBody>
      </p:sp>
      <p:pic>
        <p:nvPicPr>
          <p:cNvPr id="2" name="Picture 1">
            <a:extLst>
              <a:ext uri="{FF2B5EF4-FFF2-40B4-BE49-F238E27FC236}">
                <a16:creationId xmlns:a16="http://schemas.microsoft.com/office/drawing/2014/main" id="{40B4DF02-4B04-A4FC-3017-C8320CAB5D3C}"/>
              </a:ext>
            </a:extLst>
          </p:cNvPr>
          <p:cNvPicPr>
            <a:picLocks noChangeAspect="1"/>
          </p:cNvPicPr>
          <p:nvPr/>
        </p:nvPicPr>
        <p:blipFill>
          <a:blip r:embed="rId3"/>
          <a:stretch>
            <a:fillRect/>
          </a:stretch>
        </p:blipFill>
        <p:spPr>
          <a:xfrm>
            <a:off x="3361854" y="1184444"/>
            <a:ext cx="5722292" cy="4651037"/>
          </a:xfrm>
          <a:prstGeom prst="rect">
            <a:avLst/>
          </a:prstGeom>
        </p:spPr>
      </p:pic>
    </p:spTree>
    <p:extLst>
      <p:ext uri="{BB962C8B-B14F-4D97-AF65-F5344CB8AC3E}">
        <p14:creationId xmlns:p14="http://schemas.microsoft.com/office/powerpoint/2010/main" val="18241004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8">
            <a:extLst>
              <a:ext uri="{FF2B5EF4-FFF2-40B4-BE49-F238E27FC236}">
                <a16:creationId xmlns:a16="http://schemas.microsoft.com/office/drawing/2014/main" id="{A057888F-F14D-BB2B-36B2-F8876DAAB689}"/>
              </a:ext>
            </a:extLst>
          </p:cNvPr>
          <p:cNvSpPr txBox="1">
            <a:spLocks/>
          </p:cNvSpPr>
          <p:nvPr/>
        </p:nvSpPr>
        <p:spPr>
          <a:xfrm>
            <a:off x="1524000" y="1139686"/>
            <a:ext cx="9144000" cy="393482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GB" sz="4000" b="1" dirty="0"/>
            </a:br>
            <a:br>
              <a:rPr lang="en-GB" sz="4000" b="1" dirty="0"/>
            </a:br>
            <a:br>
              <a:rPr lang="en-GB" sz="4000" b="1" dirty="0"/>
            </a:br>
            <a:br>
              <a:rPr lang="en-GB" sz="4000" b="1" dirty="0"/>
            </a:br>
            <a:endParaRPr lang="en-GB" dirty="0"/>
          </a:p>
        </p:txBody>
      </p:sp>
      <p:pic>
        <p:nvPicPr>
          <p:cNvPr id="4" name="Picture 3">
            <a:extLst>
              <a:ext uri="{FF2B5EF4-FFF2-40B4-BE49-F238E27FC236}">
                <a16:creationId xmlns:a16="http://schemas.microsoft.com/office/drawing/2014/main" id="{3E7A6BA5-138E-9933-80D3-584CB1F5E06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787956"/>
            <a:ext cx="6837645" cy="5378340"/>
          </a:xfrm>
          <a:prstGeom prst="rect">
            <a:avLst/>
          </a:prstGeom>
        </p:spPr>
      </p:pic>
      <p:pic>
        <p:nvPicPr>
          <p:cNvPr id="5" name="Picture 4">
            <a:extLst>
              <a:ext uri="{FF2B5EF4-FFF2-40B4-BE49-F238E27FC236}">
                <a16:creationId xmlns:a16="http://schemas.microsoft.com/office/drawing/2014/main" id="{E060C600-2972-2B59-3F1D-5AB943C231D9}"/>
              </a:ext>
            </a:extLst>
          </p:cNvPr>
          <p:cNvPicPr>
            <a:picLocks noChangeAspect="1"/>
          </p:cNvPicPr>
          <p:nvPr/>
        </p:nvPicPr>
        <p:blipFill>
          <a:blip r:embed="rId4"/>
          <a:stretch>
            <a:fillRect/>
          </a:stretch>
        </p:blipFill>
        <p:spPr>
          <a:xfrm>
            <a:off x="0" y="8731"/>
            <a:ext cx="2103120" cy="1019175"/>
          </a:xfrm>
          <a:prstGeom prst="rect">
            <a:avLst/>
          </a:prstGeom>
        </p:spPr>
      </p:pic>
      <p:sp>
        <p:nvSpPr>
          <p:cNvPr id="6" name="TextBox 5">
            <a:extLst>
              <a:ext uri="{FF2B5EF4-FFF2-40B4-BE49-F238E27FC236}">
                <a16:creationId xmlns:a16="http://schemas.microsoft.com/office/drawing/2014/main" id="{E52859B3-AC60-E4FD-980E-D2A57093F609}"/>
              </a:ext>
            </a:extLst>
          </p:cNvPr>
          <p:cNvSpPr txBox="1"/>
          <p:nvPr/>
        </p:nvSpPr>
        <p:spPr>
          <a:xfrm>
            <a:off x="7395714" y="4601512"/>
            <a:ext cx="4658264" cy="584775"/>
          </a:xfrm>
          <a:prstGeom prst="rect">
            <a:avLst/>
          </a:prstGeom>
          <a:noFill/>
        </p:spPr>
        <p:txBody>
          <a:bodyPr wrap="square">
            <a:spAutoFit/>
          </a:bodyPr>
          <a:lstStyle/>
          <a:p>
            <a:r>
              <a:rPr lang="en-GB" sz="3200" b="1" u="sng" dirty="0">
                <a:solidFill>
                  <a:srgbClr val="519ED6"/>
                </a:solidFill>
                <a:latin typeface="alternate-gothic-no-1-d"/>
              </a:rPr>
              <a:t>… and gain a sense of …</a:t>
            </a:r>
            <a:endParaRPr lang="en-GB" sz="3200" b="1" dirty="0">
              <a:solidFill>
                <a:srgbClr val="519ED6"/>
              </a:solidFill>
              <a:latin typeface="alternate-gothic-no-1-d"/>
            </a:endParaRPr>
          </a:p>
        </p:txBody>
      </p:sp>
      <p:pic>
        <p:nvPicPr>
          <p:cNvPr id="10" name="Picture 9">
            <a:extLst>
              <a:ext uri="{FF2B5EF4-FFF2-40B4-BE49-F238E27FC236}">
                <a16:creationId xmlns:a16="http://schemas.microsoft.com/office/drawing/2014/main" id="{197747D2-F425-4949-2661-6F9A45D53A9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765547" y="5707693"/>
            <a:ext cx="321827" cy="292077"/>
          </a:xfrm>
          <a:prstGeom prst="rect">
            <a:avLst/>
          </a:prstGeom>
        </p:spPr>
      </p:pic>
    </p:spTree>
    <p:extLst>
      <p:ext uri="{BB962C8B-B14F-4D97-AF65-F5344CB8AC3E}">
        <p14:creationId xmlns:p14="http://schemas.microsoft.com/office/powerpoint/2010/main" val="39737091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84D315D-C862-4910-8600-38EFE46C1911}"/>
              </a:ext>
            </a:extLst>
          </p:cNvPr>
          <p:cNvSpPr>
            <a:spLocks noGrp="1"/>
          </p:cNvSpPr>
          <p:nvPr>
            <p:ph type="ctrTitle"/>
          </p:nvPr>
        </p:nvSpPr>
        <p:spPr/>
        <p:txBody>
          <a:bodyPr>
            <a:normAutofit fontScale="90000"/>
          </a:bodyPr>
          <a:lstStyle/>
          <a:p>
            <a:br>
              <a:rPr lang="en-GB" dirty="0"/>
            </a:br>
            <a:br>
              <a:rPr lang="en-GB" dirty="0"/>
            </a:br>
            <a:endParaRPr lang="en-GB" dirty="0"/>
          </a:p>
        </p:txBody>
      </p:sp>
      <p:sp>
        <p:nvSpPr>
          <p:cNvPr id="2" name="Title 8">
            <a:extLst>
              <a:ext uri="{FF2B5EF4-FFF2-40B4-BE49-F238E27FC236}">
                <a16:creationId xmlns:a16="http://schemas.microsoft.com/office/drawing/2014/main" id="{A057888F-F14D-BB2B-36B2-F8876DAAB689}"/>
              </a:ext>
            </a:extLst>
          </p:cNvPr>
          <p:cNvSpPr txBox="1">
            <a:spLocks/>
          </p:cNvSpPr>
          <p:nvPr/>
        </p:nvSpPr>
        <p:spPr>
          <a:xfrm>
            <a:off x="1524000" y="1139686"/>
            <a:ext cx="9144000" cy="393482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GB" sz="4000" b="1" dirty="0"/>
            </a:br>
            <a:br>
              <a:rPr lang="en-GB" sz="4000" b="1" dirty="0"/>
            </a:br>
            <a:br>
              <a:rPr lang="en-GB" sz="4000" b="1" dirty="0"/>
            </a:br>
            <a:br>
              <a:rPr lang="en-GB" sz="4000" b="1" dirty="0"/>
            </a:br>
            <a:endParaRPr lang="en-GB" dirty="0"/>
          </a:p>
        </p:txBody>
      </p:sp>
      <p:pic>
        <p:nvPicPr>
          <p:cNvPr id="4" name="Picture 3">
            <a:extLst>
              <a:ext uri="{FF2B5EF4-FFF2-40B4-BE49-F238E27FC236}">
                <a16:creationId xmlns:a16="http://schemas.microsoft.com/office/drawing/2014/main" id="{3E7A6BA5-138E-9933-80D3-584CB1F5E06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787956"/>
            <a:ext cx="6837645" cy="5378340"/>
          </a:xfrm>
          <a:prstGeom prst="rect">
            <a:avLst/>
          </a:prstGeom>
        </p:spPr>
      </p:pic>
      <p:pic>
        <p:nvPicPr>
          <p:cNvPr id="5" name="Picture 4">
            <a:extLst>
              <a:ext uri="{FF2B5EF4-FFF2-40B4-BE49-F238E27FC236}">
                <a16:creationId xmlns:a16="http://schemas.microsoft.com/office/drawing/2014/main" id="{E060C600-2972-2B59-3F1D-5AB943C231D9}"/>
              </a:ext>
            </a:extLst>
          </p:cNvPr>
          <p:cNvPicPr>
            <a:picLocks noChangeAspect="1"/>
          </p:cNvPicPr>
          <p:nvPr/>
        </p:nvPicPr>
        <p:blipFill>
          <a:blip r:embed="rId4"/>
          <a:stretch>
            <a:fillRect/>
          </a:stretch>
        </p:blipFill>
        <p:spPr>
          <a:xfrm>
            <a:off x="0" y="8731"/>
            <a:ext cx="2103120" cy="1019175"/>
          </a:xfrm>
          <a:prstGeom prst="rect">
            <a:avLst/>
          </a:prstGeom>
        </p:spPr>
      </p:pic>
      <p:sp>
        <p:nvSpPr>
          <p:cNvPr id="6" name="TextBox 5">
            <a:extLst>
              <a:ext uri="{FF2B5EF4-FFF2-40B4-BE49-F238E27FC236}">
                <a16:creationId xmlns:a16="http://schemas.microsoft.com/office/drawing/2014/main" id="{E52859B3-AC60-E4FD-980E-D2A57093F609}"/>
              </a:ext>
            </a:extLst>
          </p:cNvPr>
          <p:cNvSpPr txBox="1"/>
          <p:nvPr/>
        </p:nvSpPr>
        <p:spPr>
          <a:xfrm>
            <a:off x="7287491" y="954959"/>
            <a:ext cx="4682836" cy="4832092"/>
          </a:xfrm>
          <a:prstGeom prst="rect">
            <a:avLst/>
          </a:prstGeom>
          <a:noFill/>
        </p:spPr>
        <p:txBody>
          <a:bodyPr wrap="square">
            <a:spAutoFit/>
          </a:bodyPr>
          <a:lstStyle/>
          <a:p>
            <a:pPr marL="457200" indent="-457200">
              <a:buFont typeface="Arial" panose="020B0604020202020204" pitchFamily="34" charset="0"/>
              <a:buChar char="•"/>
            </a:pPr>
            <a:r>
              <a:rPr lang="en-GB" sz="2800" b="1" dirty="0">
                <a:solidFill>
                  <a:srgbClr val="519ED6"/>
                </a:solidFill>
                <a:latin typeface="alternate-gothic-no-1-d"/>
              </a:rPr>
              <a:t>Pride</a:t>
            </a:r>
          </a:p>
          <a:p>
            <a:pPr marL="457200" indent="-457200">
              <a:buFont typeface="Arial" panose="020B0604020202020204" pitchFamily="34" charset="0"/>
              <a:buChar char="•"/>
            </a:pPr>
            <a:r>
              <a:rPr lang="en-GB" sz="2800" b="1" dirty="0">
                <a:solidFill>
                  <a:srgbClr val="519ED6"/>
                </a:solidFill>
                <a:latin typeface="alternate-gothic-no-1-d"/>
              </a:rPr>
              <a:t>Ownership</a:t>
            </a:r>
          </a:p>
          <a:p>
            <a:pPr marL="457200" indent="-457200">
              <a:buFont typeface="Arial" panose="020B0604020202020204" pitchFamily="34" charset="0"/>
              <a:buChar char="•"/>
            </a:pPr>
            <a:r>
              <a:rPr lang="en-GB" sz="2800" b="1" dirty="0">
                <a:solidFill>
                  <a:srgbClr val="519ED6"/>
                </a:solidFill>
                <a:latin typeface="alternate-gothic-no-1-d"/>
              </a:rPr>
              <a:t>Commitment </a:t>
            </a:r>
          </a:p>
          <a:p>
            <a:pPr marL="457200" indent="-457200">
              <a:buFont typeface="Arial" panose="020B0604020202020204" pitchFamily="34" charset="0"/>
              <a:buChar char="•"/>
            </a:pPr>
            <a:r>
              <a:rPr lang="en-GB" sz="2800" b="1" dirty="0">
                <a:solidFill>
                  <a:srgbClr val="519ED6"/>
                </a:solidFill>
                <a:latin typeface="alternate-gothic-no-1-d"/>
              </a:rPr>
              <a:t>Teamwork </a:t>
            </a:r>
          </a:p>
          <a:p>
            <a:pPr marL="457200" indent="-457200">
              <a:buFont typeface="Arial" panose="020B0604020202020204" pitchFamily="34" charset="0"/>
              <a:buChar char="•"/>
            </a:pPr>
            <a:r>
              <a:rPr lang="en-GB" sz="2800" b="1" dirty="0">
                <a:solidFill>
                  <a:srgbClr val="519ED6"/>
                </a:solidFill>
                <a:latin typeface="alternate-gothic-no-1-d"/>
              </a:rPr>
              <a:t>Collaboration </a:t>
            </a:r>
          </a:p>
          <a:p>
            <a:pPr marL="457200" indent="-457200">
              <a:buFont typeface="Arial" panose="020B0604020202020204" pitchFamily="34" charset="0"/>
              <a:buChar char="•"/>
            </a:pPr>
            <a:r>
              <a:rPr lang="en-GB" sz="2800" b="1" dirty="0">
                <a:solidFill>
                  <a:srgbClr val="519ED6"/>
                </a:solidFill>
                <a:latin typeface="alternate-gothic-no-1-d"/>
              </a:rPr>
              <a:t>Belonging </a:t>
            </a:r>
          </a:p>
          <a:p>
            <a:pPr marL="457200" indent="-457200">
              <a:buFont typeface="Arial" panose="020B0604020202020204" pitchFamily="34" charset="0"/>
              <a:buChar char="•"/>
            </a:pPr>
            <a:r>
              <a:rPr lang="en-GB" sz="2800" b="1" dirty="0">
                <a:solidFill>
                  <a:srgbClr val="519ED6"/>
                </a:solidFill>
                <a:latin typeface="alternate-gothic-no-1-d"/>
              </a:rPr>
              <a:t>Achievement</a:t>
            </a:r>
          </a:p>
          <a:p>
            <a:pPr marL="457200" indent="-457200">
              <a:buFont typeface="Arial" panose="020B0604020202020204" pitchFamily="34" charset="0"/>
              <a:buChar char="•"/>
            </a:pPr>
            <a:r>
              <a:rPr lang="en-GB" sz="2800" b="1" dirty="0">
                <a:solidFill>
                  <a:srgbClr val="519ED6"/>
                </a:solidFill>
                <a:latin typeface="alternate-gothic-no-1-d"/>
              </a:rPr>
              <a:t>Legacy</a:t>
            </a:r>
          </a:p>
          <a:p>
            <a:pPr marL="457200" indent="-457200">
              <a:buFont typeface="Arial" panose="020B0604020202020204" pitchFamily="34" charset="0"/>
              <a:buChar char="•"/>
            </a:pPr>
            <a:r>
              <a:rPr lang="en-GB" sz="2800" b="1" dirty="0">
                <a:solidFill>
                  <a:srgbClr val="519ED6"/>
                </a:solidFill>
                <a:latin typeface="alternate-gothic-no-1-d"/>
              </a:rPr>
              <a:t>Impact</a:t>
            </a:r>
          </a:p>
          <a:p>
            <a:pPr marL="457200" indent="-457200">
              <a:buFont typeface="Arial" panose="020B0604020202020204" pitchFamily="34" charset="0"/>
              <a:buChar char="•"/>
            </a:pPr>
            <a:endParaRPr lang="en-GB" sz="2800" b="1" dirty="0">
              <a:solidFill>
                <a:srgbClr val="519ED6"/>
              </a:solidFill>
              <a:latin typeface="alternate-gothic-no-1-d"/>
            </a:endParaRPr>
          </a:p>
          <a:p>
            <a:pPr marL="457200" indent="-457200">
              <a:buFont typeface="Arial" panose="020B0604020202020204" pitchFamily="34" charset="0"/>
              <a:buChar char="•"/>
            </a:pPr>
            <a:r>
              <a:rPr lang="en-GB" sz="2800" b="1" dirty="0">
                <a:solidFill>
                  <a:srgbClr val="519ED6"/>
                </a:solidFill>
                <a:latin typeface="alternate-gothic-no-1-d"/>
              </a:rPr>
              <a:t>A sense of place</a:t>
            </a:r>
          </a:p>
        </p:txBody>
      </p:sp>
    </p:spTree>
    <p:extLst>
      <p:ext uri="{BB962C8B-B14F-4D97-AF65-F5344CB8AC3E}">
        <p14:creationId xmlns:p14="http://schemas.microsoft.com/office/powerpoint/2010/main" val="12241181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84D315D-C862-4910-8600-38EFE46C1911}"/>
              </a:ext>
            </a:extLst>
          </p:cNvPr>
          <p:cNvSpPr>
            <a:spLocks noGrp="1"/>
          </p:cNvSpPr>
          <p:nvPr>
            <p:ph type="ctrTitle"/>
          </p:nvPr>
        </p:nvSpPr>
        <p:spPr/>
        <p:txBody>
          <a:bodyPr>
            <a:normAutofit fontScale="90000"/>
          </a:bodyPr>
          <a:lstStyle/>
          <a:p>
            <a:br>
              <a:rPr lang="en-GB" dirty="0"/>
            </a:br>
            <a:br>
              <a:rPr lang="en-GB" dirty="0"/>
            </a:br>
            <a:endParaRPr lang="en-GB" dirty="0"/>
          </a:p>
        </p:txBody>
      </p:sp>
      <p:pic>
        <p:nvPicPr>
          <p:cNvPr id="5" name="Picture 4">
            <a:extLst>
              <a:ext uri="{FF2B5EF4-FFF2-40B4-BE49-F238E27FC236}">
                <a16:creationId xmlns:a16="http://schemas.microsoft.com/office/drawing/2014/main" id="{85AC39A7-27C0-BBD3-1665-E586085FA45A}"/>
              </a:ext>
            </a:extLst>
          </p:cNvPr>
          <p:cNvPicPr>
            <a:picLocks noChangeAspect="1"/>
          </p:cNvPicPr>
          <p:nvPr/>
        </p:nvPicPr>
        <p:blipFill>
          <a:blip r:embed="rId3"/>
          <a:stretch>
            <a:fillRect/>
          </a:stretch>
        </p:blipFill>
        <p:spPr>
          <a:xfrm>
            <a:off x="0" y="8731"/>
            <a:ext cx="2103120" cy="1019175"/>
          </a:xfrm>
          <a:prstGeom prst="rect">
            <a:avLst/>
          </a:prstGeom>
        </p:spPr>
      </p:pic>
      <p:pic>
        <p:nvPicPr>
          <p:cNvPr id="1026" name="Picture 2" descr="1620s House Kitchen Parlour Aspect Ratio 1800 600">
            <a:extLst>
              <a:ext uri="{FF2B5EF4-FFF2-40B4-BE49-F238E27FC236}">
                <a16:creationId xmlns:a16="http://schemas.microsoft.com/office/drawing/2014/main" id="{9B777E53-9655-D551-F751-39DECFE6BD3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96715" y="3504178"/>
            <a:ext cx="6990162" cy="233005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he_House_from_the_flower_garden Aspect Ratio 650 380">
            <a:extLst>
              <a:ext uri="{FF2B5EF4-FFF2-40B4-BE49-F238E27FC236}">
                <a16:creationId xmlns:a16="http://schemas.microsoft.com/office/drawing/2014/main" id="{73FF366B-A529-50A2-4BEC-6EE8B684820D}"/>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278491" y="3508883"/>
            <a:ext cx="4526422" cy="231758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View Of House From Orchard Aspect Ratio 1800 600">
            <a:extLst>
              <a:ext uri="{FF2B5EF4-FFF2-40B4-BE49-F238E27FC236}">
                <a16:creationId xmlns:a16="http://schemas.microsoft.com/office/drawing/2014/main" id="{6C7755D4-7B11-ABCA-B82F-E710CF649E0C}"/>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69865" y="1161143"/>
            <a:ext cx="6952758" cy="231758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72A98E6-F807-C345-B38B-86C8E5BDCA90}"/>
              </a:ext>
            </a:extLst>
          </p:cNvPr>
          <p:cNvSpPr txBox="1"/>
          <p:nvPr/>
        </p:nvSpPr>
        <p:spPr>
          <a:xfrm>
            <a:off x="278491" y="6089045"/>
            <a:ext cx="11135490" cy="646331"/>
          </a:xfrm>
          <a:prstGeom prst="rect">
            <a:avLst/>
          </a:prstGeom>
          <a:noFill/>
        </p:spPr>
        <p:txBody>
          <a:bodyPr wrap="square">
            <a:spAutoFit/>
          </a:bodyPr>
          <a:lstStyle/>
          <a:p>
            <a:r>
              <a:rPr lang="en-GB" sz="3600" b="1" dirty="0">
                <a:solidFill>
                  <a:schemeClr val="bg1"/>
                </a:solidFill>
                <a:latin typeface="alternate-gothic-no-1-d"/>
              </a:rPr>
              <a:t>1620s House and Garden </a:t>
            </a:r>
            <a:endParaRPr lang="en-GB" sz="3200" dirty="0">
              <a:solidFill>
                <a:schemeClr val="bg1"/>
              </a:solidFill>
            </a:endParaRPr>
          </a:p>
        </p:txBody>
      </p:sp>
      <p:pic>
        <p:nvPicPr>
          <p:cNvPr id="10" name="Picture 9" descr="A garden with flowers and umbrellas&#10;&#10;Description automatically generated">
            <a:extLst>
              <a:ext uri="{FF2B5EF4-FFF2-40B4-BE49-F238E27FC236}">
                <a16:creationId xmlns:a16="http://schemas.microsoft.com/office/drawing/2014/main" id="{BE9D5AEB-E9C8-6E9C-B0B2-447317485FF4}"/>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7241095" y="1151907"/>
            <a:ext cx="4655018" cy="2317586"/>
          </a:xfrm>
          <a:prstGeom prst="rect">
            <a:avLst/>
          </a:prstGeom>
        </p:spPr>
      </p:pic>
    </p:spTree>
    <p:extLst>
      <p:ext uri="{BB962C8B-B14F-4D97-AF65-F5344CB8AC3E}">
        <p14:creationId xmlns:p14="http://schemas.microsoft.com/office/powerpoint/2010/main" val="1464355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84D315D-C862-4910-8600-38EFE46C1911}"/>
              </a:ext>
            </a:extLst>
          </p:cNvPr>
          <p:cNvSpPr>
            <a:spLocks noGrp="1"/>
          </p:cNvSpPr>
          <p:nvPr>
            <p:ph type="ctrTitle"/>
          </p:nvPr>
        </p:nvSpPr>
        <p:spPr/>
        <p:txBody>
          <a:bodyPr>
            <a:normAutofit fontScale="90000"/>
          </a:bodyPr>
          <a:lstStyle/>
          <a:p>
            <a:br>
              <a:rPr lang="en-GB" dirty="0"/>
            </a:br>
            <a:br>
              <a:rPr lang="en-GB" dirty="0"/>
            </a:br>
            <a:endParaRPr lang="en-GB" dirty="0"/>
          </a:p>
        </p:txBody>
      </p:sp>
      <p:sp>
        <p:nvSpPr>
          <p:cNvPr id="2" name="TextBox 1">
            <a:extLst>
              <a:ext uri="{FF2B5EF4-FFF2-40B4-BE49-F238E27FC236}">
                <a16:creationId xmlns:a16="http://schemas.microsoft.com/office/drawing/2014/main" id="{33ACDE06-BBCE-E125-EE3D-776DF6775156}"/>
              </a:ext>
            </a:extLst>
          </p:cNvPr>
          <p:cNvSpPr txBox="1"/>
          <p:nvPr/>
        </p:nvSpPr>
        <p:spPr>
          <a:xfrm>
            <a:off x="1107440" y="1063189"/>
            <a:ext cx="94183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solidFill>
                <a:effectLst/>
                <a:uLnTx/>
                <a:uFillTx/>
                <a:latin typeface="Calibri" panose="020F0502020204030204"/>
                <a:ea typeface="+mn-ea"/>
                <a:cs typeface="+mn-cs"/>
              </a:rPr>
              <a:t>Today’s session</a:t>
            </a:r>
          </a:p>
        </p:txBody>
      </p:sp>
      <p:sp>
        <p:nvSpPr>
          <p:cNvPr id="3" name="TextBox 2">
            <a:extLst>
              <a:ext uri="{FF2B5EF4-FFF2-40B4-BE49-F238E27FC236}">
                <a16:creationId xmlns:a16="http://schemas.microsoft.com/office/drawing/2014/main" id="{2F5706DE-6ECF-4D4E-8556-A5D046F37F8C}"/>
              </a:ext>
            </a:extLst>
          </p:cNvPr>
          <p:cNvSpPr txBox="1"/>
          <p:nvPr/>
        </p:nvSpPr>
        <p:spPr>
          <a:xfrm>
            <a:off x="685800" y="1732160"/>
            <a:ext cx="10820400" cy="40626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09.30 	Welcome and what do we mean by Sense Of Place?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09.40 	Introductions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prstClr val="black"/>
                </a:solidFill>
                <a:latin typeface="Calibri" panose="020F0502020204030204"/>
              </a:rPr>
              <a:t>09.50</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	Case studies - Nicola Levin, Helen Murray, Esther Shaw, Pippa Vidal Davies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10.30	Reflection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10.35	Q&amp;A with presenters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10.50	Break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11.05	Group work- Your positive experiences with SOP work. What has worked well?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11.20	The role of the curator around SOP. Alison Clague / Q&amp;A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11.40	Museums, SOP and tourism, Catherine Rogers/ Q&amp;A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12.00	Overcoming challenges – group whiteboard exercise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12.15	Take-aways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12.30	Close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09321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84D315D-C862-4910-8600-38EFE46C1911}"/>
              </a:ext>
            </a:extLst>
          </p:cNvPr>
          <p:cNvSpPr>
            <a:spLocks noGrp="1"/>
          </p:cNvSpPr>
          <p:nvPr>
            <p:ph type="ctrTitle"/>
          </p:nvPr>
        </p:nvSpPr>
        <p:spPr/>
        <p:txBody>
          <a:bodyPr>
            <a:normAutofit fontScale="90000"/>
          </a:bodyPr>
          <a:lstStyle/>
          <a:p>
            <a:br>
              <a:rPr lang="en-GB" dirty="0"/>
            </a:br>
            <a:br>
              <a:rPr lang="en-GB" dirty="0"/>
            </a:br>
            <a:endParaRPr lang="en-GB" dirty="0"/>
          </a:p>
        </p:txBody>
      </p:sp>
      <p:pic>
        <p:nvPicPr>
          <p:cNvPr id="5" name="Picture 4">
            <a:extLst>
              <a:ext uri="{FF2B5EF4-FFF2-40B4-BE49-F238E27FC236}">
                <a16:creationId xmlns:a16="http://schemas.microsoft.com/office/drawing/2014/main" id="{85AC39A7-27C0-BBD3-1665-E586085FA45A}"/>
              </a:ext>
            </a:extLst>
          </p:cNvPr>
          <p:cNvPicPr>
            <a:picLocks noChangeAspect="1"/>
          </p:cNvPicPr>
          <p:nvPr/>
        </p:nvPicPr>
        <p:blipFill>
          <a:blip r:embed="rId3"/>
          <a:stretch>
            <a:fillRect/>
          </a:stretch>
        </p:blipFill>
        <p:spPr>
          <a:xfrm>
            <a:off x="0" y="8731"/>
            <a:ext cx="2103120" cy="1019175"/>
          </a:xfrm>
          <a:prstGeom prst="rect">
            <a:avLst/>
          </a:prstGeom>
        </p:spPr>
      </p:pic>
      <p:sp>
        <p:nvSpPr>
          <p:cNvPr id="7" name="TextBox 6">
            <a:extLst>
              <a:ext uri="{FF2B5EF4-FFF2-40B4-BE49-F238E27FC236}">
                <a16:creationId xmlns:a16="http://schemas.microsoft.com/office/drawing/2014/main" id="{B72A98E6-F807-C345-B38B-86C8E5BDCA90}"/>
              </a:ext>
            </a:extLst>
          </p:cNvPr>
          <p:cNvSpPr txBox="1"/>
          <p:nvPr/>
        </p:nvSpPr>
        <p:spPr>
          <a:xfrm>
            <a:off x="278491" y="6089045"/>
            <a:ext cx="11135490" cy="646331"/>
          </a:xfrm>
          <a:prstGeom prst="rect">
            <a:avLst/>
          </a:prstGeom>
          <a:noFill/>
        </p:spPr>
        <p:txBody>
          <a:bodyPr wrap="square">
            <a:spAutoFit/>
          </a:bodyPr>
          <a:lstStyle/>
          <a:p>
            <a:r>
              <a:rPr lang="en-GB" sz="3600" b="1" dirty="0">
                <a:solidFill>
                  <a:schemeClr val="bg1"/>
                </a:solidFill>
                <a:latin typeface="alternate-gothic-no-1-d"/>
              </a:rPr>
              <a:t>1620s House and Garden Volunteers </a:t>
            </a:r>
            <a:endParaRPr lang="en-GB" sz="3200" dirty="0">
              <a:solidFill>
                <a:schemeClr val="bg1"/>
              </a:solidFill>
            </a:endParaRPr>
          </a:p>
        </p:txBody>
      </p:sp>
      <p:pic>
        <p:nvPicPr>
          <p:cNvPr id="3" name="Picture 2" descr="A group of people in a room&#10;&#10;Description automatically generated">
            <a:extLst>
              <a:ext uri="{FF2B5EF4-FFF2-40B4-BE49-F238E27FC236}">
                <a16:creationId xmlns:a16="http://schemas.microsoft.com/office/drawing/2014/main" id="{63B768A2-4244-87DC-03B7-B2955A6BF403}"/>
              </a:ext>
            </a:extLst>
          </p:cNvPr>
          <p:cNvPicPr>
            <a:picLocks noChangeAspect="1"/>
          </p:cNvPicPr>
          <p:nvPr/>
        </p:nvPicPr>
        <p:blipFill>
          <a:blip r:embed="rId4" cstate="screen">
            <a:extLst>
              <a:ext uri="{28A0092B-C50C-407E-A947-70E740481C1C}">
                <a14:useLocalDpi xmlns:a14="http://schemas.microsoft.com/office/drawing/2010/main"/>
              </a:ext>
            </a:extLst>
          </a:blip>
          <a:srcRect r="-1725"/>
          <a:stretch/>
        </p:blipFill>
        <p:spPr>
          <a:xfrm>
            <a:off x="278491" y="1183419"/>
            <a:ext cx="7183294" cy="2295720"/>
          </a:xfrm>
          <a:prstGeom prst="rect">
            <a:avLst/>
          </a:prstGeom>
        </p:spPr>
      </p:pic>
      <p:pic>
        <p:nvPicPr>
          <p:cNvPr id="6" name="Picture 5" descr="A group of people standing in a garden&#10;&#10;Description automatically generated">
            <a:extLst>
              <a:ext uri="{FF2B5EF4-FFF2-40B4-BE49-F238E27FC236}">
                <a16:creationId xmlns:a16="http://schemas.microsoft.com/office/drawing/2014/main" id="{7323703F-06BD-8456-57E5-5799B57FEF4A}"/>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278491" y="3530749"/>
            <a:ext cx="4674088" cy="2269555"/>
          </a:xfrm>
          <a:prstGeom prst="rect">
            <a:avLst/>
          </a:prstGeom>
        </p:spPr>
      </p:pic>
      <p:pic>
        <p:nvPicPr>
          <p:cNvPr id="2050" name="Picture 2" descr="Costumed House Volunteers With A Family In The Scullery Aspect Ratio 1800 600">
            <a:extLst>
              <a:ext uri="{FF2B5EF4-FFF2-40B4-BE49-F238E27FC236}">
                <a16:creationId xmlns:a16="http://schemas.microsoft.com/office/drawing/2014/main" id="{9B7CA593-9F57-E93B-C4C7-A824F1623C00}"/>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005543" y="3500727"/>
            <a:ext cx="6898730" cy="229957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couple of men working in a garden&#10;&#10;Description automatically generated">
            <a:extLst>
              <a:ext uri="{FF2B5EF4-FFF2-40B4-BE49-F238E27FC236}">
                <a16:creationId xmlns:a16="http://schemas.microsoft.com/office/drawing/2014/main" id="{E82FBEEF-250A-2351-9DCC-DDD3F12A0EE4}"/>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7389091" y="1179561"/>
            <a:ext cx="4506511" cy="2295721"/>
          </a:xfrm>
          <a:prstGeom prst="rect">
            <a:avLst/>
          </a:prstGeom>
        </p:spPr>
      </p:pic>
    </p:spTree>
    <p:extLst>
      <p:ext uri="{BB962C8B-B14F-4D97-AF65-F5344CB8AC3E}">
        <p14:creationId xmlns:p14="http://schemas.microsoft.com/office/powerpoint/2010/main" val="35960095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84D315D-C862-4910-8600-38EFE46C1911}"/>
              </a:ext>
            </a:extLst>
          </p:cNvPr>
          <p:cNvSpPr>
            <a:spLocks noGrp="1"/>
          </p:cNvSpPr>
          <p:nvPr>
            <p:ph type="ctrTitle"/>
          </p:nvPr>
        </p:nvSpPr>
        <p:spPr/>
        <p:txBody>
          <a:bodyPr>
            <a:normAutofit fontScale="90000"/>
          </a:bodyPr>
          <a:lstStyle/>
          <a:p>
            <a:br>
              <a:rPr lang="en-GB" dirty="0"/>
            </a:br>
            <a:br>
              <a:rPr lang="en-GB" dirty="0"/>
            </a:br>
            <a:endParaRPr lang="en-GB" dirty="0"/>
          </a:p>
        </p:txBody>
      </p:sp>
      <p:sp>
        <p:nvSpPr>
          <p:cNvPr id="3" name="TextBox 2">
            <a:extLst>
              <a:ext uri="{FF2B5EF4-FFF2-40B4-BE49-F238E27FC236}">
                <a16:creationId xmlns:a16="http://schemas.microsoft.com/office/drawing/2014/main" id="{2A3110D5-A0EC-A4ED-912D-BE2A50BE03DF}"/>
              </a:ext>
            </a:extLst>
          </p:cNvPr>
          <p:cNvSpPr txBox="1"/>
          <p:nvPr/>
        </p:nvSpPr>
        <p:spPr>
          <a:xfrm>
            <a:off x="179226" y="1240998"/>
            <a:ext cx="11135490" cy="646331"/>
          </a:xfrm>
          <a:prstGeom prst="rect">
            <a:avLst/>
          </a:prstGeom>
          <a:noFill/>
        </p:spPr>
        <p:txBody>
          <a:bodyPr wrap="square">
            <a:spAutoFit/>
          </a:bodyPr>
          <a:lstStyle/>
          <a:p>
            <a:r>
              <a:rPr lang="en-GB" sz="3600" b="1" dirty="0">
                <a:solidFill>
                  <a:srgbClr val="519ED6"/>
                </a:solidFill>
                <a:latin typeface="alternate-gothic-no-1-d"/>
              </a:rPr>
              <a:t>DEFINE – UNDERSTAND - IMAGINE</a:t>
            </a:r>
            <a:endParaRPr lang="en-GB" sz="3200" dirty="0"/>
          </a:p>
        </p:txBody>
      </p:sp>
      <p:pic>
        <p:nvPicPr>
          <p:cNvPr id="4" name="Picture 3">
            <a:extLst>
              <a:ext uri="{FF2B5EF4-FFF2-40B4-BE49-F238E27FC236}">
                <a16:creationId xmlns:a16="http://schemas.microsoft.com/office/drawing/2014/main" id="{5FEFC2C5-4C94-14F8-7E22-9F314004C9A0}"/>
              </a:ext>
            </a:extLst>
          </p:cNvPr>
          <p:cNvPicPr>
            <a:picLocks noChangeAspect="1"/>
          </p:cNvPicPr>
          <p:nvPr/>
        </p:nvPicPr>
        <p:blipFill>
          <a:blip r:embed="rId3"/>
          <a:stretch>
            <a:fillRect/>
          </a:stretch>
        </p:blipFill>
        <p:spPr>
          <a:xfrm>
            <a:off x="0" y="8731"/>
            <a:ext cx="2103120" cy="1019175"/>
          </a:xfrm>
          <a:prstGeom prst="rect">
            <a:avLst/>
          </a:prstGeom>
        </p:spPr>
      </p:pic>
      <p:graphicFrame>
        <p:nvGraphicFramePr>
          <p:cNvPr id="23" name="Content Placeholder 2">
            <a:extLst>
              <a:ext uri="{FF2B5EF4-FFF2-40B4-BE49-F238E27FC236}">
                <a16:creationId xmlns:a16="http://schemas.microsoft.com/office/drawing/2014/main" id="{04A0E393-FB9D-05B4-4CE8-3D58C353055A}"/>
              </a:ext>
            </a:extLst>
          </p:cNvPr>
          <p:cNvGraphicFramePr/>
          <p:nvPr>
            <p:extLst>
              <p:ext uri="{D42A27DB-BD31-4B8C-83A1-F6EECF244321}">
                <p14:modId xmlns:p14="http://schemas.microsoft.com/office/powerpoint/2010/main" val="1994552998"/>
              </p:ext>
            </p:extLst>
          </p:nvPr>
        </p:nvGraphicFramePr>
        <p:xfrm>
          <a:off x="0" y="2083966"/>
          <a:ext cx="8725400" cy="37184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3" name="Picture 12" descr="A sign on a path&#10;&#10;Description automatically generated">
            <a:extLst>
              <a:ext uri="{FF2B5EF4-FFF2-40B4-BE49-F238E27FC236}">
                <a16:creationId xmlns:a16="http://schemas.microsoft.com/office/drawing/2014/main" id="{623A39EC-2341-3BC4-3BEB-3040C67C430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5400000">
            <a:off x="7986811" y="1591038"/>
            <a:ext cx="4601101" cy="3450826"/>
          </a:xfrm>
          <a:prstGeom prst="rect">
            <a:avLst/>
          </a:prstGeom>
        </p:spPr>
      </p:pic>
    </p:spTree>
    <p:extLst>
      <p:ext uri="{BB962C8B-B14F-4D97-AF65-F5344CB8AC3E}">
        <p14:creationId xmlns:p14="http://schemas.microsoft.com/office/powerpoint/2010/main" val="18021042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84D315D-C862-4910-8600-38EFE46C1911}"/>
              </a:ext>
            </a:extLst>
          </p:cNvPr>
          <p:cNvSpPr>
            <a:spLocks noGrp="1"/>
          </p:cNvSpPr>
          <p:nvPr>
            <p:ph type="ctrTitle"/>
          </p:nvPr>
        </p:nvSpPr>
        <p:spPr/>
        <p:txBody>
          <a:bodyPr>
            <a:normAutofit fontScale="90000"/>
          </a:bodyPr>
          <a:lstStyle/>
          <a:p>
            <a:br>
              <a:rPr lang="en-GB" dirty="0"/>
            </a:br>
            <a:br>
              <a:rPr lang="en-GB" dirty="0"/>
            </a:br>
            <a:endParaRPr lang="en-GB" dirty="0"/>
          </a:p>
        </p:txBody>
      </p:sp>
      <p:sp>
        <p:nvSpPr>
          <p:cNvPr id="2" name="Title 8">
            <a:extLst>
              <a:ext uri="{FF2B5EF4-FFF2-40B4-BE49-F238E27FC236}">
                <a16:creationId xmlns:a16="http://schemas.microsoft.com/office/drawing/2014/main" id="{A057888F-F14D-BB2B-36B2-F8876DAAB689}"/>
              </a:ext>
            </a:extLst>
          </p:cNvPr>
          <p:cNvSpPr txBox="1">
            <a:spLocks/>
          </p:cNvSpPr>
          <p:nvPr/>
        </p:nvSpPr>
        <p:spPr>
          <a:xfrm>
            <a:off x="1524000" y="1139686"/>
            <a:ext cx="9144000" cy="393482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GB" sz="4000" b="1" dirty="0"/>
            </a:br>
            <a:br>
              <a:rPr lang="en-GB" sz="4000" b="1" dirty="0"/>
            </a:br>
            <a:br>
              <a:rPr lang="en-GB" sz="4000" b="1" dirty="0"/>
            </a:br>
            <a:br>
              <a:rPr lang="en-GB" sz="4000" b="1" dirty="0"/>
            </a:br>
            <a:endParaRPr lang="en-GB" dirty="0"/>
          </a:p>
        </p:txBody>
      </p:sp>
      <p:pic>
        <p:nvPicPr>
          <p:cNvPr id="5" name="Picture 4">
            <a:extLst>
              <a:ext uri="{FF2B5EF4-FFF2-40B4-BE49-F238E27FC236}">
                <a16:creationId xmlns:a16="http://schemas.microsoft.com/office/drawing/2014/main" id="{E060C600-2972-2B59-3F1D-5AB943C231D9}"/>
              </a:ext>
            </a:extLst>
          </p:cNvPr>
          <p:cNvPicPr>
            <a:picLocks noChangeAspect="1"/>
          </p:cNvPicPr>
          <p:nvPr/>
        </p:nvPicPr>
        <p:blipFill>
          <a:blip r:embed="rId3"/>
          <a:stretch>
            <a:fillRect/>
          </a:stretch>
        </p:blipFill>
        <p:spPr>
          <a:xfrm>
            <a:off x="0" y="8731"/>
            <a:ext cx="2103120" cy="1019175"/>
          </a:xfrm>
          <a:prstGeom prst="rect">
            <a:avLst/>
          </a:prstGeom>
        </p:spPr>
      </p:pic>
      <p:pic>
        <p:nvPicPr>
          <p:cNvPr id="15" name="Picture 14" descr="A plate with spoons and a cup of soup on it&#10;&#10;Description automatically generated">
            <a:extLst>
              <a:ext uri="{FF2B5EF4-FFF2-40B4-BE49-F238E27FC236}">
                <a16:creationId xmlns:a16="http://schemas.microsoft.com/office/drawing/2014/main" id="{EC69BB93-4A68-B392-4E39-B1F053E1F21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11724" y="1097027"/>
            <a:ext cx="2275008" cy="1706256"/>
          </a:xfrm>
          <a:prstGeom prst="rect">
            <a:avLst/>
          </a:prstGeom>
        </p:spPr>
      </p:pic>
      <p:pic>
        <p:nvPicPr>
          <p:cNvPr id="17" name="Picture 16" descr="A person standing in a garden&#10;&#10;Description automatically generated">
            <a:extLst>
              <a:ext uri="{FF2B5EF4-FFF2-40B4-BE49-F238E27FC236}">
                <a16:creationId xmlns:a16="http://schemas.microsoft.com/office/drawing/2014/main" id="{B7DC922B-271A-72BE-F283-004AC49891C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67605" y="1122363"/>
            <a:ext cx="3459956" cy="4613274"/>
          </a:xfrm>
          <a:prstGeom prst="rect">
            <a:avLst/>
          </a:prstGeom>
        </p:spPr>
      </p:pic>
      <p:sp>
        <p:nvSpPr>
          <p:cNvPr id="26" name="TextBox 25">
            <a:extLst>
              <a:ext uri="{FF2B5EF4-FFF2-40B4-BE49-F238E27FC236}">
                <a16:creationId xmlns:a16="http://schemas.microsoft.com/office/drawing/2014/main" id="{799285EE-ED0F-954F-A1EA-DD7907F534BA}"/>
              </a:ext>
            </a:extLst>
          </p:cNvPr>
          <p:cNvSpPr txBox="1"/>
          <p:nvPr/>
        </p:nvSpPr>
        <p:spPr>
          <a:xfrm>
            <a:off x="298560" y="6100071"/>
            <a:ext cx="11135490" cy="646331"/>
          </a:xfrm>
          <a:prstGeom prst="rect">
            <a:avLst/>
          </a:prstGeom>
          <a:noFill/>
        </p:spPr>
        <p:txBody>
          <a:bodyPr wrap="square">
            <a:spAutoFit/>
          </a:bodyPr>
          <a:lstStyle/>
          <a:p>
            <a:r>
              <a:rPr lang="en-GB" sz="3600" b="1" dirty="0">
                <a:solidFill>
                  <a:schemeClr val="bg1"/>
                </a:solidFill>
                <a:latin typeface="alternate-gothic-no-1-d"/>
              </a:rPr>
              <a:t>MAKING A DIFFERENCE</a:t>
            </a:r>
            <a:endParaRPr lang="en-GB" sz="3200" dirty="0">
              <a:solidFill>
                <a:schemeClr val="bg1"/>
              </a:solidFill>
            </a:endParaRPr>
          </a:p>
        </p:txBody>
      </p:sp>
      <p:pic>
        <p:nvPicPr>
          <p:cNvPr id="31" name="Picture 30">
            <a:extLst>
              <a:ext uri="{FF2B5EF4-FFF2-40B4-BE49-F238E27FC236}">
                <a16:creationId xmlns:a16="http://schemas.microsoft.com/office/drawing/2014/main" id="{36EC4693-BF4F-743C-287B-958089370757}"/>
              </a:ext>
            </a:extLst>
          </p:cNvPr>
          <p:cNvPicPr>
            <a:picLocks noChangeAspect="1"/>
          </p:cNvPicPr>
          <p:nvPr/>
        </p:nvPicPr>
        <p:blipFill>
          <a:blip r:embed="rId6"/>
          <a:stretch>
            <a:fillRect/>
          </a:stretch>
        </p:blipFill>
        <p:spPr>
          <a:xfrm>
            <a:off x="6278183" y="1122363"/>
            <a:ext cx="3257400" cy="4346760"/>
          </a:xfrm>
          <a:prstGeom prst="rect">
            <a:avLst/>
          </a:prstGeom>
        </p:spPr>
      </p:pic>
      <p:graphicFrame>
        <p:nvGraphicFramePr>
          <p:cNvPr id="32" name="Content Placeholder 2">
            <a:extLst>
              <a:ext uri="{FF2B5EF4-FFF2-40B4-BE49-F238E27FC236}">
                <a16:creationId xmlns:a16="http://schemas.microsoft.com/office/drawing/2014/main" id="{76CC26D5-EC11-1D31-06AF-DD1DD849964D}"/>
              </a:ext>
            </a:extLst>
          </p:cNvPr>
          <p:cNvGraphicFramePr/>
          <p:nvPr>
            <p:extLst>
              <p:ext uri="{D42A27DB-BD31-4B8C-83A1-F6EECF244321}">
                <p14:modId xmlns:p14="http://schemas.microsoft.com/office/powerpoint/2010/main" val="1639724442"/>
              </p:ext>
            </p:extLst>
          </p:nvPr>
        </p:nvGraphicFramePr>
        <p:xfrm>
          <a:off x="1320251" y="2588080"/>
          <a:ext cx="7289321" cy="289813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33" name="Title 8">
            <a:extLst>
              <a:ext uri="{FF2B5EF4-FFF2-40B4-BE49-F238E27FC236}">
                <a16:creationId xmlns:a16="http://schemas.microsoft.com/office/drawing/2014/main" id="{EF838F5F-2CF2-4522-DC61-F188C57C4B84}"/>
              </a:ext>
            </a:extLst>
          </p:cNvPr>
          <p:cNvSpPr txBox="1">
            <a:spLocks/>
          </p:cNvSpPr>
          <p:nvPr/>
        </p:nvSpPr>
        <p:spPr>
          <a:xfrm>
            <a:off x="1676400" y="1292086"/>
            <a:ext cx="9144000" cy="393482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GB" sz="4000" b="1" dirty="0"/>
            </a:br>
            <a:br>
              <a:rPr lang="en-GB" sz="4000" b="1" dirty="0"/>
            </a:br>
            <a:br>
              <a:rPr lang="en-GB" sz="4000" b="1" dirty="0"/>
            </a:br>
            <a:br>
              <a:rPr lang="en-GB" sz="4000" b="1" dirty="0"/>
            </a:br>
            <a:endParaRPr lang="en-GB" dirty="0"/>
          </a:p>
        </p:txBody>
      </p:sp>
      <p:graphicFrame>
        <p:nvGraphicFramePr>
          <p:cNvPr id="34" name="Content Placeholder 2">
            <a:extLst>
              <a:ext uri="{FF2B5EF4-FFF2-40B4-BE49-F238E27FC236}">
                <a16:creationId xmlns:a16="http://schemas.microsoft.com/office/drawing/2014/main" id="{651D9DC8-04AF-10CB-F61C-7B2E27514832}"/>
              </a:ext>
            </a:extLst>
          </p:cNvPr>
          <p:cNvGraphicFramePr/>
          <p:nvPr>
            <p:extLst>
              <p:ext uri="{D42A27DB-BD31-4B8C-83A1-F6EECF244321}">
                <p14:modId xmlns:p14="http://schemas.microsoft.com/office/powerpoint/2010/main" val="1254296349"/>
              </p:ext>
            </p:extLst>
          </p:nvPr>
        </p:nvGraphicFramePr>
        <p:xfrm>
          <a:off x="7227088" y="803506"/>
          <a:ext cx="7289321" cy="2898134"/>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pic>
        <p:nvPicPr>
          <p:cNvPr id="36" name="Picture 35">
            <a:extLst>
              <a:ext uri="{FF2B5EF4-FFF2-40B4-BE49-F238E27FC236}">
                <a16:creationId xmlns:a16="http://schemas.microsoft.com/office/drawing/2014/main" id="{F3E35B7A-CAF2-6241-C9E9-0FDB09A06510}"/>
              </a:ext>
            </a:extLst>
          </p:cNvPr>
          <p:cNvPicPr>
            <a:picLocks noChangeAspect="1"/>
          </p:cNvPicPr>
          <p:nvPr/>
        </p:nvPicPr>
        <p:blipFill>
          <a:blip r:embed="rId17"/>
          <a:stretch>
            <a:fillRect/>
          </a:stretch>
        </p:blipFill>
        <p:spPr>
          <a:xfrm>
            <a:off x="9925004" y="3186705"/>
            <a:ext cx="2095592" cy="2501659"/>
          </a:xfrm>
          <a:prstGeom prst="rect">
            <a:avLst/>
          </a:prstGeom>
        </p:spPr>
      </p:pic>
    </p:spTree>
    <p:extLst>
      <p:ext uri="{BB962C8B-B14F-4D97-AF65-F5344CB8AC3E}">
        <p14:creationId xmlns:p14="http://schemas.microsoft.com/office/powerpoint/2010/main" val="7868324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84D315D-C862-4910-8600-38EFE46C1911}"/>
              </a:ext>
            </a:extLst>
          </p:cNvPr>
          <p:cNvSpPr>
            <a:spLocks noGrp="1"/>
          </p:cNvSpPr>
          <p:nvPr>
            <p:ph type="ctrTitle"/>
          </p:nvPr>
        </p:nvSpPr>
        <p:spPr/>
        <p:txBody>
          <a:bodyPr>
            <a:normAutofit fontScale="90000"/>
          </a:bodyPr>
          <a:lstStyle/>
          <a:p>
            <a:br>
              <a:rPr lang="en-GB" dirty="0"/>
            </a:br>
            <a:br>
              <a:rPr lang="en-GB" dirty="0"/>
            </a:br>
            <a:endParaRPr lang="en-GB" dirty="0"/>
          </a:p>
        </p:txBody>
      </p:sp>
      <p:sp>
        <p:nvSpPr>
          <p:cNvPr id="3" name="TextBox 2">
            <a:extLst>
              <a:ext uri="{FF2B5EF4-FFF2-40B4-BE49-F238E27FC236}">
                <a16:creationId xmlns:a16="http://schemas.microsoft.com/office/drawing/2014/main" id="{2A3110D5-A0EC-A4ED-912D-BE2A50BE03DF}"/>
              </a:ext>
            </a:extLst>
          </p:cNvPr>
          <p:cNvSpPr txBox="1"/>
          <p:nvPr/>
        </p:nvSpPr>
        <p:spPr>
          <a:xfrm>
            <a:off x="179226" y="1240998"/>
            <a:ext cx="11135490" cy="646331"/>
          </a:xfrm>
          <a:prstGeom prst="rect">
            <a:avLst/>
          </a:prstGeom>
          <a:noFill/>
        </p:spPr>
        <p:txBody>
          <a:bodyPr wrap="square">
            <a:spAutoFit/>
          </a:bodyPr>
          <a:lstStyle/>
          <a:p>
            <a:r>
              <a:rPr lang="en-GB" sz="3600" b="1" dirty="0">
                <a:solidFill>
                  <a:srgbClr val="519ED6"/>
                </a:solidFill>
                <a:latin typeface="alternate-gothic-no-1-d"/>
              </a:rPr>
              <a:t>MODEL – EVALUATE - PRODUCE</a:t>
            </a:r>
            <a:endParaRPr lang="en-GB" sz="3200" dirty="0"/>
          </a:p>
        </p:txBody>
      </p:sp>
      <p:pic>
        <p:nvPicPr>
          <p:cNvPr id="4" name="Picture 3">
            <a:extLst>
              <a:ext uri="{FF2B5EF4-FFF2-40B4-BE49-F238E27FC236}">
                <a16:creationId xmlns:a16="http://schemas.microsoft.com/office/drawing/2014/main" id="{5FEFC2C5-4C94-14F8-7E22-9F314004C9A0}"/>
              </a:ext>
            </a:extLst>
          </p:cNvPr>
          <p:cNvPicPr>
            <a:picLocks noChangeAspect="1"/>
          </p:cNvPicPr>
          <p:nvPr/>
        </p:nvPicPr>
        <p:blipFill>
          <a:blip r:embed="rId3"/>
          <a:stretch>
            <a:fillRect/>
          </a:stretch>
        </p:blipFill>
        <p:spPr>
          <a:xfrm>
            <a:off x="0" y="8731"/>
            <a:ext cx="2103120" cy="1019175"/>
          </a:xfrm>
          <a:prstGeom prst="rect">
            <a:avLst/>
          </a:prstGeom>
        </p:spPr>
      </p:pic>
      <p:pic>
        <p:nvPicPr>
          <p:cNvPr id="21" name="Picture 20" descr="A white board with many sticky notes&#10;&#10;Description automatically generated">
            <a:extLst>
              <a:ext uri="{FF2B5EF4-FFF2-40B4-BE49-F238E27FC236}">
                <a16:creationId xmlns:a16="http://schemas.microsoft.com/office/drawing/2014/main" id="{DF3F9DB1-D164-C653-5BB7-08086266470A}"/>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rot="5400000">
            <a:off x="8039081" y="1898610"/>
            <a:ext cx="4494419" cy="2942370"/>
          </a:xfrm>
          <a:prstGeom prst="rect">
            <a:avLst/>
          </a:prstGeom>
        </p:spPr>
      </p:pic>
      <p:pic>
        <p:nvPicPr>
          <p:cNvPr id="5" name="Picture 4" descr="A white board with many sticky notes&#10;&#10;Description automatically generated">
            <a:extLst>
              <a:ext uri="{FF2B5EF4-FFF2-40B4-BE49-F238E27FC236}">
                <a16:creationId xmlns:a16="http://schemas.microsoft.com/office/drawing/2014/main" id="{F8F93C96-5921-9F57-3030-0C5C76999F57}"/>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rot="5400000">
            <a:off x="-326923" y="2577057"/>
            <a:ext cx="3676514" cy="2640646"/>
          </a:xfrm>
          <a:prstGeom prst="rect">
            <a:avLst/>
          </a:prstGeom>
        </p:spPr>
      </p:pic>
      <p:pic>
        <p:nvPicPr>
          <p:cNvPr id="2" name="Picture 1">
            <a:extLst>
              <a:ext uri="{FF2B5EF4-FFF2-40B4-BE49-F238E27FC236}">
                <a16:creationId xmlns:a16="http://schemas.microsoft.com/office/drawing/2014/main" id="{67848EB7-7D7D-270A-79FD-5162814C67E4}"/>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013536" y="1930327"/>
            <a:ext cx="5619690" cy="3159271"/>
          </a:xfrm>
          <a:prstGeom prst="rect">
            <a:avLst/>
          </a:prstGeom>
          <a:noFill/>
          <a:ln>
            <a:noFill/>
          </a:ln>
        </p:spPr>
      </p:pic>
    </p:spTree>
    <p:extLst>
      <p:ext uri="{BB962C8B-B14F-4D97-AF65-F5344CB8AC3E}">
        <p14:creationId xmlns:p14="http://schemas.microsoft.com/office/powerpoint/2010/main" val="20262316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EFC2C5-4C94-14F8-7E22-9F314004C9A0}"/>
              </a:ext>
            </a:extLst>
          </p:cNvPr>
          <p:cNvPicPr>
            <a:picLocks noChangeAspect="1"/>
          </p:cNvPicPr>
          <p:nvPr/>
        </p:nvPicPr>
        <p:blipFill>
          <a:blip r:embed="rId3"/>
          <a:stretch>
            <a:fillRect/>
          </a:stretch>
        </p:blipFill>
        <p:spPr>
          <a:xfrm>
            <a:off x="0" y="8731"/>
            <a:ext cx="2103120" cy="1019175"/>
          </a:xfrm>
          <a:prstGeom prst="rect">
            <a:avLst/>
          </a:prstGeom>
        </p:spPr>
      </p:pic>
      <p:pic>
        <p:nvPicPr>
          <p:cNvPr id="25" name="Picture 24" descr="Two women holding a piece of paper&#10;&#10;Description automatically generated">
            <a:extLst>
              <a:ext uri="{FF2B5EF4-FFF2-40B4-BE49-F238E27FC236}">
                <a16:creationId xmlns:a16="http://schemas.microsoft.com/office/drawing/2014/main" id="{EC9ED035-786A-081A-A431-7377EF2CAB9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94137" y="1380605"/>
            <a:ext cx="4194736" cy="3146052"/>
          </a:xfrm>
          <a:prstGeom prst="rect">
            <a:avLst/>
          </a:prstGeom>
        </p:spPr>
      </p:pic>
      <p:sp>
        <p:nvSpPr>
          <p:cNvPr id="7" name="Title 6">
            <a:extLst>
              <a:ext uri="{FF2B5EF4-FFF2-40B4-BE49-F238E27FC236}">
                <a16:creationId xmlns:a16="http://schemas.microsoft.com/office/drawing/2014/main" id="{43FB598A-E088-578C-1ED7-B36C589909DB}"/>
              </a:ext>
            </a:extLst>
          </p:cNvPr>
          <p:cNvSpPr>
            <a:spLocks noGrp="1"/>
          </p:cNvSpPr>
          <p:nvPr>
            <p:ph type="ctrTitle"/>
          </p:nvPr>
        </p:nvSpPr>
        <p:spPr>
          <a:xfrm>
            <a:off x="4770407" y="1516967"/>
            <a:ext cx="7295072" cy="1367234"/>
          </a:xfrm>
        </p:spPr>
        <p:txBody>
          <a:bodyPr>
            <a:normAutofit fontScale="90000"/>
          </a:bodyPr>
          <a:lstStyle/>
          <a:p>
            <a:pPr algn="l">
              <a:lnSpc>
                <a:spcPct val="107000"/>
              </a:lnSpc>
              <a:spcAft>
                <a:spcPts val="800"/>
              </a:spcAft>
            </a:pPr>
            <a:r>
              <a:rPr lang="en-GB" sz="2000" b="1" dirty="0">
                <a:latin typeface="Calibri" panose="020F0502020204030204" pitchFamily="34" charset="0"/>
                <a:ea typeface="Calibri" panose="020F0502020204030204" pitchFamily="34" charset="0"/>
                <a:cs typeface="Calibri" panose="020F0502020204030204" pitchFamily="34" charset="0"/>
              </a:rPr>
              <a:t>Visitors said: </a:t>
            </a:r>
            <a:br>
              <a:rPr lang="en-GB" sz="1800" b="1" dirty="0">
                <a:latin typeface="Calibri" panose="020F0502020204030204" pitchFamily="34" charset="0"/>
                <a:ea typeface="Calibri" panose="020F0502020204030204" pitchFamily="34" charset="0"/>
                <a:cs typeface="Calibri" panose="020F0502020204030204" pitchFamily="34" charset="0"/>
              </a:rPr>
            </a:br>
            <a:r>
              <a:rPr lang="en-GB" sz="2000" i="1" dirty="0">
                <a:effectLst/>
                <a:latin typeface="Calibri" panose="020F0502020204030204" pitchFamily="34" charset="0"/>
                <a:ea typeface="Calibri" panose="020F0502020204030204" pitchFamily="34" charset="0"/>
                <a:cs typeface="Calibri" panose="020F0502020204030204" pitchFamily="34" charset="0"/>
              </a:rPr>
              <a:t>“It has given me purpose. I am less isolated it has given me confidence to engage further with people outside of the group.”</a:t>
            </a:r>
            <a:br>
              <a:rPr lang="en-GB" sz="2000" i="1" dirty="0">
                <a:effectLst/>
                <a:latin typeface="Calibri" panose="020F0502020204030204" pitchFamily="34" charset="0"/>
                <a:ea typeface="Calibri" panose="020F0502020204030204" pitchFamily="34" charset="0"/>
                <a:cs typeface="Calibri" panose="020F0502020204030204" pitchFamily="34" charset="0"/>
              </a:rPr>
            </a:br>
            <a:br>
              <a:rPr lang="en-GB" sz="1800" dirty="0">
                <a:effectLst/>
                <a:latin typeface="Calibri" panose="020F0502020204030204" pitchFamily="34" charset="0"/>
                <a:ea typeface="Calibri" panose="020F0502020204030204" pitchFamily="34" charset="0"/>
                <a:cs typeface="Times New Roman" panose="02020603050405020304" pitchFamily="18" charset="0"/>
              </a:rPr>
            </a:br>
            <a:br>
              <a:rPr lang="en-GB" sz="1800" dirty="0">
                <a:effectLst/>
                <a:latin typeface="Calibri" panose="020F0502020204030204" pitchFamily="34" charset="0"/>
                <a:ea typeface="Calibri" panose="020F0502020204030204" pitchFamily="34" charset="0"/>
                <a:cs typeface="Times New Roman" panose="02020603050405020304" pitchFamily="18" charset="0"/>
              </a:rPr>
            </a:b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C24FD8AE-3989-57D4-5289-1584A9D46EF3}"/>
              </a:ext>
            </a:extLst>
          </p:cNvPr>
          <p:cNvSpPr txBox="1"/>
          <p:nvPr/>
        </p:nvSpPr>
        <p:spPr>
          <a:xfrm>
            <a:off x="4770407" y="4269688"/>
            <a:ext cx="6094562" cy="1367234"/>
          </a:xfrm>
          <a:prstGeom prst="rect">
            <a:avLst/>
          </a:prstGeom>
          <a:noFill/>
        </p:spPr>
        <p:txBody>
          <a:bodyPr wrap="square">
            <a:spAutoFit/>
          </a:bodyPr>
          <a:lstStyle/>
          <a:p>
            <a:pPr>
              <a:lnSpc>
                <a:spcPct val="107000"/>
              </a:lnSpc>
              <a:spcAft>
                <a:spcPts val="800"/>
              </a:spcAft>
            </a:pPr>
            <a:r>
              <a:rPr lang="en-GB" b="1" dirty="0">
                <a:latin typeface="Calibri" panose="020F0502020204030204" pitchFamily="34" charset="0"/>
                <a:ea typeface="Calibri" panose="020F0502020204030204" pitchFamily="34" charset="0"/>
                <a:cs typeface="Calibri" panose="020F0502020204030204" pitchFamily="34" charset="0"/>
              </a:rPr>
              <a:t>Volunteers said</a:t>
            </a:r>
          </a:p>
          <a:p>
            <a:pPr>
              <a:lnSpc>
                <a:spcPct val="107000"/>
              </a:lnSpc>
              <a:spcAft>
                <a:spcPts val="800"/>
              </a:spcAft>
            </a:pPr>
            <a:r>
              <a:rPr lang="en-GB" sz="1800" i="1" dirty="0">
                <a:effectLst/>
                <a:latin typeface="Calibri" panose="020F0502020204030204" pitchFamily="34" charset="0"/>
                <a:ea typeface="Calibri" panose="020F0502020204030204" pitchFamily="34" charset="0"/>
                <a:cs typeface="Calibri" panose="020F0502020204030204" pitchFamily="34" charset="0"/>
              </a:rPr>
              <a:t>“I feel proud to be part of the team that makes this happen. Knowing I can make a difference to people who live in my neighbourhood I know are struggling makes me happy.”</a:t>
            </a:r>
            <a:endParaRPr lang="en-GB" sz="2000"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A76C193A-7C1F-68D4-3812-B78E754B6C04}"/>
              </a:ext>
            </a:extLst>
          </p:cNvPr>
          <p:cNvSpPr txBox="1"/>
          <p:nvPr/>
        </p:nvSpPr>
        <p:spPr>
          <a:xfrm>
            <a:off x="4770407" y="2496472"/>
            <a:ext cx="6094562" cy="1477328"/>
          </a:xfrm>
          <a:prstGeom prst="rect">
            <a:avLst/>
          </a:prstGeom>
          <a:noFill/>
        </p:spPr>
        <p:txBody>
          <a:bodyPr wrap="square">
            <a:spAutoFit/>
          </a:bodyPr>
          <a:lstStyle/>
          <a:p>
            <a:r>
              <a:rPr lang="en-GB" sz="1800" b="1" dirty="0">
                <a:effectLst/>
                <a:latin typeface="Calibri" panose="020F0502020204030204" pitchFamily="34" charset="0"/>
                <a:ea typeface="Calibri" panose="020F0502020204030204" pitchFamily="34" charset="0"/>
              </a:rPr>
              <a:t>Staff said: </a:t>
            </a:r>
          </a:p>
          <a:p>
            <a:r>
              <a:rPr lang="en-GB" sz="1800" i="1" dirty="0">
                <a:effectLst/>
                <a:latin typeface="Calibri" panose="020F0502020204030204" pitchFamily="34" charset="0"/>
                <a:ea typeface="Calibri" panose="020F0502020204030204" pitchFamily="34" charset="0"/>
              </a:rPr>
              <a:t>“Understanding about the need, experience of the area, compassionate and passionate personalities and commitment to excellence is what the volunteers of Friends Welcome bring to this opportunity. It could not happen without them” </a:t>
            </a:r>
            <a:endParaRPr lang="en-GB" i="1" dirty="0"/>
          </a:p>
        </p:txBody>
      </p:sp>
    </p:spTree>
    <p:extLst>
      <p:ext uri="{BB962C8B-B14F-4D97-AF65-F5344CB8AC3E}">
        <p14:creationId xmlns:p14="http://schemas.microsoft.com/office/powerpoint/2010/main" val="5510713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84D315D-C862-4910-8600-38EFE46C1911}"/>
              </a:ext>
            </a:extLst>
          </p:cNvPr>
          <p:cNvSpPr>
            <a:spLocks noGrp="1"/>
          </p:cNvSpPr>
          <p:nvPr>
            <p:ph type="ctrTitle"/>
          </p:nvPr>
        </p:nvSpPr>
        <p:spPr/>
        <p:txBody>
          <a:bodyPr>
            <a:normAutofit fontScale="90000"/>
          </a:bodyPr>
          <a:lstStyle/>
          <a:p>
            <a:br>
              <a:rPr lang="en-GB" dirty="0"/>
            </a:br>
            <a:br>
              <a:rPr lang="en-GB" dirty="0"/>
            </a:br>
            <a:endParaRPr lang="en-GB" dirty="0"/>
          </a:p>
        </p:txBody>
      </p:sp>
      <p:sp>
        <p:nvSpPr>
          <p:cNvPr id="2" name="TextBox 1">
            <a:extLst>
              <a:ext uri="{FF2B5EF4-FFF2-40B4-BE49-F238E27FC236}">
                <a16:creationId xmlns:a16="http://schemas.microsoft.com/office/drawing/2014/main" id="{33ACDE06-BBCE-E125-EE3D-776DF6775156}"/>
              </a:ext>
            </a:extLst>
          </p:cNvPr>
          <p:cNvSpPr txBox="1"/>
          <p:nvPr/>
        </p:nvSpPr>
        <p:spPr>
          <a:xfrm>
            <a:off x="1107440" y="1063189"/>
            <a:ext cx="94183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srgbClr val="4472C4"/>
                </a:solidFill>
                <a:latin typeface="Calibri" panose="020F0502020204030204"/>
              </a:rPr>
              <a:t>Reflection</a:t>
            </a:r>
            <a:endParaRPr kumimoji="0" lang="en-GB" sz="3200" b="1" i="0" u="none" strike="noStrike" kern="1200" cap="none" spc="0" normalizeH="0" baseline="0" noProof="0" dirty="0">
              <a:ln>
                <a:noFill/>
              </a:ln>
              <a:solidFill>
                <a:srgbClr val="4472C4"/>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2F5706DE-6ECF-4D4E-8556-A5D046F37F8C}"/>
              </a:ext>
            </a:extLst>
          </p:cNvPr>
          <p:cNvSpPr txBox="1"/>
          <p:nvPr/>
        </p:nvSpPr>
        <p:spPr>
          <a:xfrm>
            <a:off x="2214878" y="2021523"/>
            <a:ext cx="9418321" cy="4154984"/>
          </a:xfrm>
          <a:prstGeom prst="rect">
            <a:avLst/>
          </a:prstGeom>
          <a:noFill/>
        </p:spPr>
        <p:txBody>
          <a:bodyPr wrap="square" rtlCol="0">
            <a:spAutoFit/>
          </a:bodyPr>
          <a:lstStyle/>
          <a:p>
            <a:pPr marR="0" lvl="0" defTabSz="914400" rtl="0" eaLnBrk="1" fontAlgn="auto" latinLnBrk="0" hangingPunct="1">
              <a:lnSpc>
                <a:spcPct val="100000"/>
              </a:lnSpc>
              <a:spcBef>
                <a:spcPts val="0"/>
              </a:spcBef>
              <a:spcAft>
                <a:spcPts val="0"/>
              </a:spcAft>
              <a:buClrTx/>
              <a:buSzTx/>
              <a:tabLst/>
              <a:defRPr/>
            </a:pPr>
            <a:r>
              <a:rPr lang="en-GB" sz="2400" dirty="0">
                <a:effectLst/>
                <a:latin typeface="Arial" panose="020B0604020202020204" pitchFamily="34" charset="0"/>
                <a:ea typeface="Calibri" panose="020F0502020204030204" pitchFamily="34" charset="0"/>
              </a:rPr>
              <a:t>Make space for new stories</a:t>
            </a:r>
          </a:p>
          <a:p>
            <a:pPr marL="0" marR="0" lvl="0" indent="0" defTabSz="914400" rtl="0" eaLnBrk="1" fontAlgn="auto" latinLnBrk="0" hangingPunct="1">
              <a:lnSpc>
                <a:spcPct val="100000"/>
              </a:lnSpc>
              <a:spcBef>
                <a:spcPts val="0"/>
              </a:spcBef>
              <a:spcAft>
                <a:spcPts val="0"/>
              </a:spcAft>
              <a:buClrTx/>
              <a:buSzTx/>
              <a:buFontTx/>
              <a:buNone/>
              <a:tabLst/>
              <a:defRPr/>
            </a:pPr>
            <a:r>
              <a:rPr lang="en-GB" sz="2400" dirty="0">
                <a:effectLst/>
                <a:latin typeface="Arial" panose="020B0604020202020204" pitchFamily="34" charset="0"/>
                <a:ea typeface="Calibri" panose="020F0502020204030204" pitchFamily="34" charset="0"/>
              </a:rPr>
              <a:t>Co-create with respect</a:t>
            </a:r>
            <a:endParaRPr lang="en-GB" sz="2400" dirty="0">
              <a:latin typeface="Arial" panose="020B0604020202020204" pitchFamily="34" charset="0"/>
              <a:ea typeface="Calibri" panose="020F050202020403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prstClr val="black"/>
                </a:solidFill>
                <a:effectLst/>
                <a:uLnTx/>
                <a:uFillTx/>
                <a:latin typeface="Arial" panose="020B0604020202020204" pitchFamily="34" charset="0"/>
                <a:cs typeface="+mn-cs"/>
              </a:rPr>
              <a:t>There is no 1 ‘Sense of Place’</a:t>
            </a:r>
          </a:p>
          <a:p>
            <a:pPr marL="0" marR="0" lvl="0" indent="0" defTabSz="914400" rtl="0" eaLnBrk="1" fontAlgn="auto" latinLnBrk="0" hangingPunct="1">
              <a:lnSpc>
                <a:spcPct val="100000"/>
              </a:lnSpc>
              <a:spcBef>
                <a:spcPts val="0"/>
              </a:spcBef>
              <a:spcAft>
                <a:spcPts val="0"/>
              </a:spcAft>
              <a:buClrTx/>
              <a:buSzTx/>
              <a:buFontTx/>
              <a:buNone/>
              <a:tabLst/>
              <a:defRPr/>
            </a:pPr>
            <a:r>
              <a:rPr lang="en-GB" sz="2400" dirty="0">
                <a:solidFill>
                  <a:prstClr val="black"/>
                </a:solidFill>
                <a:latin typeface="Arial" panose="020B0604020202020204" pitchFamily="34" charset="0"/>
                <a:ea typeface="+mn-ea"/>
              </a:rPr>
              <a:t>You can’t be everything to all people</a:t>
            </a:r>
          </a:p>
          <a:p>
            <a:pPr marL="0" marR="0" lvl="0" indent="0" defTabSz="914400" rtl="0" eaLnBrk="1" fontAlgn="auto" latinLnBrk="0" hangingPunct="1">
              <a:lnSpc>
                <a:spcPct val="100000"/>
              </a:lnSpc>
              <a:spcBef>
                <a:spcPts val="0"/>
              </a:spcBef>
              <a:spcAft>
                <a:spcPts val="0"/>
              </a:spcAft>
              <a:buClrTx/>
              <a:buSzTx/>
              <a:buFontTx/>
              <a:buNone/>
              <a:tabLst/>
              <a:defRPr/>
            </a:pPr>
            <a:r>
              <a:rPr lang="en-GB" sz="2400" dirty="0">
                <a:solidFill>
                  <a:prstClr val="black"/>
                </a:solidFill>
                <a:latin typeface="Arial" panose="020B0604020202020204" pitchFamily="34" charset="0"/>
              </a:rPr>
              <a:t>Use research</a:t>
            </a:r>
          </a:p>
          <a:p>
            <a:pPr marL="0" marR="0" lvl="0" indent="0" defTabSz="914400" rtl="0" eaLnBrk="1" fontAlgn="auto" latinLnBrk="0" hangingPunct="1">
              <a:lnSpc>
                <a:spcPct val="100000"/>
              </a:lnSpc>
              <a:spcBef>
                <a:spcPts val="0"/>
              </a:spcBef>
              <a:spcAft>
                <a:spcPts val="0"/>
              </a:spcAft>
              <a:buClrTx/>
              <a:buSzTx/>
              <a:buFontTx/>
              <a:buNone/>
              <a:tabLst/>
              <a:defRPr/>
            </a:pPr>
            <a:r>
              <a:rPr lang="en-GB" sz="2400" dirty="0">
                <a:solidFill>
                  <a:prstClr val="black"/>
                </a:solidFill>
                <a:latin typeface="Arial" panose="020B0604020202020204" pitchFamily="34" charset="0"/>
                <a:ea typeface="+mn-ea"/>
              </a:rPr>
              <a:t>Make </a:t>
            </a:r>
            <a:r>
              <a:rPr lang="en-GB" sz="2400" dirty="0">
                <a:solidFill>
                  <a:prstClr val="black"/>
                </a:solidFill>
                <a:latin typeface="Arial" panose="020B0604020202020204" pitchFamily="34" charset="0"/>
              </a:rPr>
              <a:t>c</a:t>
            </a:r>
            <a:r>
              <a:rPr lang="en-GB" sz="2400" dirty="0">
                <a:solidFill>
                  <a:prstClr val="black"/>
                </a:solidFill>
                <a:latin typeface="Arial" panose="020B0604020202020204" pitchFamily="34" charset="0"/>
                <a:ea typeface="+mn-ea"/>
              </a:rPr>
              <a:t>lever partnerships</a:t>
            </a:r>
          </a:p>
          <a:p>
            <a:pPr marL="0" marR="0" lvl="0" indent="0" defTabSz="914400" rtl="0" eaLnBrk="1" fontAlgn="auto" latinLnBrk="0" hangingPunct="1">
              <a:lnSpc>
                <a:spcPct val="100000"/>
              </a:lnSpc>
              <a:spcBef>
                <a:spcPts val="0"/>
              </a:spcBef>
              <a:spcAft>
                <a:spcPts val="0"/>
              </a:spcAft>
              <a:buClrTx/>
              <a:buSzTx/>
              <a:buFontTx/>
              <a:buNone/>
              <a:tabLst/>
              <a:defRPr/>
            </a:pPr>
            <a:r>
              <a:rPr lang="en-GB" sz="2400" dirty="0">
                <a:solidFill>
                  <a:prstClr val="black"/>
                </a:solidFill>
                <a:latin typeface="Arial" panose="020B0604020202020204" pitchFamily="34" charset="0"/>
                <a:ea typeface="+mn-ea"/>
              </a:rPr>
              <a:t>Flex your volunteering model</a:t>
            </a:r>
          </a:p>
          <a:p>
            <a:pPr marL="0" marR="0" lvl="0" indent="0" defTabSz="914400" rtl="0" eaLnBrk="1" fontAlgn="auto" latinLnBrk="0" hangingPunct="1">
              <a:lnSpc>
                <a:spcPct val="100000"/>
              </a:lnSpc>
              <a:spcBef>
                <a:spcPts val="0"/>
              </a:spcBef>
              <a:spcAft>
                <a:spcPts val="0"/>
              </a:spcAft>
              <a:buClrTx/>
              <a:buSzTx/>
              <a:buFontTx/>
              <a:buNone/>
              <a:tabLst/>
              <a:defRPr/>
            </a:pPr>
            <a:r>
              <a:rPr lang="en-GB" sz="2400" dirty="0">
                <a:solidFill>
                  <a:prstClr val="black"/>
                </a:solidFill>
                <a:latin typeface="Arial" panose="020B0604020202020204" pitchFamily="34" charset="0"/>
              </a:rPr>
              <a:t>Ensure accessibility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prstClr val="black"/>
              </a:solidFill>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1" dirty="0">
              <a:solidFill>
                <a:prstClr val="black"/>
              </a:solidFill>
              <a:latin typeface="Arial" panose="020B0604020202020204" pitchFamily="34" charset="0"/>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10734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A949FE3E-8FE7-77DD-C02F-9C31524CAA09}"/>
              </a:ext>
            </a:extLst>
          </p:cNvPr>
          <p:cNvSpPr>
            <a:spLocks noGrp="1"/>
          </p:cNvSpPr>
          <p:nvPr>
            <p:ph type="ctrTitle"/>
          </p:nvPr>
        </p:nvSpPr>
        <p:spPr>
          <a:xfrm>
            <a:off x="1524000" y="1122363"/>
            <a:ext cx="9144000" cy="2387600"/>
          </a:xfrm>
        </p:spPr>
        <p:txBody>
          <a:bodyPr>
            <a:normAutofit fontScale="90000"/>
          </a:bodyPr>
          <a:lstStyle/>
          <a:p>
            <a:br>
              <a:rPr lang="en-GB" dirty="0"/>
            </a:br>
            <a:br>
              <a:rPr lang="en-GB" dirty="0"/>
            </a:br>
            <a:endParaRPr lang="en-GB" dirty="0"/>
          </a:p>
        </p:txBody>
      </p:sp>
      <p:sp>
        <p:nvSpPr>
          <p:cNvPr id="15" name="Rectangle 14">
            <a:extLst>
              <a:ext uri="{FF2B5EF4-FFF2-40B4-BE49-F238E27FC236}">
                <a16:creationId xmlns:a16="http://schemas.microsoft.com/office/drawing/2014/main" id="{2D059CC4-3ECF-609E-6CF3-CBA589EA1973}"/>
              </a:ext>
            </a:extLst>
          </p:cNvPr>
          <p:cNvSpPr/>
          <p:nvPr/>
        </p:nvSpPr>
        <p:spPr>
          <a:xfrm>
            <a:off x="2352673" y="5090993"/>
            <a:ext cx="7858125"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70C0"/>
                </a:solidFill>
                <a:effectLst/>
                <a:uLnTx/>
                <a:uFillTx/>
                <a:latin typeface="Calibri" panose="020F0502020204030204"/>
                <a:ea typeface="+mn-ea"/>
                <a:cs typeface="+mn-cs"/>
              </a:rPr>
              <a:t>https://www.cultureleicestershire.co.uk</a:t>
            </a:r>
          </a:p>
        </p:txBody>
      </p:sp>
      <p:pic>
        <p:nvPicPr>
          <p:cNvPr id="23" name="Picture 22">
            <a:extLst>
              <a:ext uri="{FF2B5EF4-FFF2-40B4-BE49-F238E27FC236}">
                <a16:creationId xmlns:a16="http://schemas.microsoft.com/office/drawing/2014/main" id="{E6331782-73C4-388A-E459-E34CF15FB15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55873" y="5472005"/>
            <a:ext cx="360000" cy="360000"/>
          </a:xfrm>
          <a:prstGeom prst="rect">
            <a:avLst/>
          </a:prstGeom>
        </p:spPr>
      </p:pic>
      <p:pic>
        <p:nvPicPr>
          <p:cNvPr id="24" name="Picture 23">
            <a:extLst>
              <a:ext uri="{FF2B5EF4-FFF2-40B4-BE49-F238E27FC236}">
                <a16:creationId xmlns:a16="http://schemas.microsoft.com/office/drawing/2014/main" id="{06150FB5-ACA4-33DA-DEB3-53AE62AC29E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81736" y="5454005"/>
            <a:ext cx="396000" cy="396000"/>
          </a:xfrm>
          <a:prstGeom prst="rect">
            <a:avLst/>
          </a:prstGeom>
        </p:spPr>
      </p:pic>
      <p:sp>
        <p:nvSpPr>
          <p:cNvPr id="25" name="TextBox 24">
            <a:extLst>
              <a:ext uri="{FF2B5EF4-FFF2-40B4-BE49-F238E27FC236}">
                <a16:creationId xmlns:a16="http://schemas.microsoft.com/office/drawing/2014/main" id="{5927F4C5-6297-06CE-F814-82D6911ECEFF}"/>
              </a:ext>
            </a:extLst>
          </p:cNvPr>
          <p:cNvSpPr txBox="1"/>
          <p:nvPr/>
        </p:nvSpPr>
        <p:spPr>
          <a:xfrm>
            <a:off x="2555873" y="5491103"/>
            <a:ext cx="745172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www.facebook.com/CultureLeics</a:t>
            </a:r>
            <a:r>
              <a:rPr kumimoji="0" lang="en-GB"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b="0" i="0" u="none" strike="noStrike" kern="1200" cap="none" spc="0" normalizeH="0" baseline="0" noProof="0" dirty="0">
                <a:ln>
                  <a:noFill/>
                </a:ln>
                <a:solidFill>
                  <a:prstClr val="black"/>
                </a:solidFill>
                <a:effectLst/>
                <a:uLnTx/>
                <a:uFillTx/>
                <a:latin typeface="Calibri" panose="020F0502020204030204"/>
                <a:ea typeface="+mn-ea"/>
                <a:cs typeface="+mn-cs"/>
                <a:hlinkClick r:id="rId6"/>
              </a:rPr>
              <a:t>www.instagram.com/cultureleics</a:t>
            </a:r>
            <a:r>
              <a:rPr kumimoji="0" lang="en-GB"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2" name="Picture 1">
            <a:extLst>
              <a:ext uri="{FF2B5EF4-FFF2-40B4-BE49-F238E27FC236}">
                <a16:creationId xmlns:a16="http://schemas.microsoft.com/office/drawing/2014/main" id="{F06D9D85-931B-2978-C7A8-83905A977157}"/>
              </a:ext>
            </a:extLst>
          </p:cNvPr>
          <p:cNvPicPr>
            <a:picLocks noChangeAspect="1"/>
          </p:cNvPicPr>
          <p:nvPr/>
        </p:nvPicPr>
        <p:blipFill>
          <a:blip r:embed="rId7"/>
          <a:stretch>
            <a:fillRect/>
          </a:stretch>
        </p:blipFill>
        <p:spPr>
          <a:xfrm>
            <a:off x="0" y="8731"/>
            <a:ext cx="2103120" cy="1019175"/>
          </a:xfrm>
          <a:prstGeom prst="rect">
            <a:avLst/>
          </a:prstGeom>
        </p:spPr>
      </p:pic>
      <p:sp>
        <p:nvSpPr>
          <p:cNvPr id="3" name="TextBox 2">
            <a:extLst>
              <a:ext uri="{FF2B5EF4-FFF2-40B4-BE49-F238E27FC236}">
                <a16:creationId xmlns:a16="http://schemas.microsoft.com/office/drawing/2014/main" id="{85B29BB9-0F28-57B2-1B45-EBDB2BEAADA6}"/>
              </a:ext>
            </a:extLst>
          </p:cNvPr>
          <p:cNvSpPr txBox="1"/>
          <p:nvPr/>
        </p:nvSpPr>
        <p:spPr>
          <a:xfrm>
            <a:off x="1907736" y="1102126"/>
            <a:ext cx="9144000" cy="4247317"/>
          </a:xfrm>
          <a:prstGeom prst="rect">
            <a:avLst/>
          </a:prstGeom>
          <a:noFill/>
        </p:spPr>
        <p:txBody>
          <a:bodyPr wrap="square" rtlCol="0">
            <a:spAutoFit/>
          </a:bodyPr>
          <a:lstStyle/>
          <a:p>
            <a:r>
              <a:rPr lang="en-GB" b="1" dirty="0"/>
              <a:t>Amanda. Hanton@leics.gov.uk </a:t>
            </a:r>
            <a:r>
              <a:rPr lang="en-GB" dirty="0"/>
              <a:t>– Cultural Participation Team Manager</a:t>
            </a:r>
          </a:p>
          <a:p>
            <a:endParaRPr lang="en-GB" dirty="0"/>
          </a:p>
          <a:p>
            <a:r>
              <a:rPr lang="en-GB" b="1" dirty="0"/>
              <a:t>Nicola.Levin@leics.gov.uk </a:t>
            </a:r>
            <a:r>
              <a:rPr lang="en-GB" dirty="0"/>
              <a:t>– Cultural Development Manager</a:t>
            </a:r>
          </a:p>
          <a:p>
            <a:endParaRPr lang="en-GB" dirty="0"/>
          </a:p>
          <a:p>
            <a:r>
              <a:rPr lang="en-GB" b="1" dirty="0"/>
              <a:t>Esther.Shaw@leics.gov.uk </a:t>
            </a:r>
            <a:r>
              <a:rPr lang="en-GB" dirty="0"/>
              <a:t>– Community Participation Worker </a:t>
            </a:r>
          </a:p>
          <a:p>
            <a:endParaRPr lang="en-GB" dirty="0"/>
          </a:p>
          <a:p>
            <a:r>
              <a:rPr lang="en-GB" b="1" dirty="0"/>
              <a:t>Helen.Murray@leics.gov.uk </a:t>
            </a:r>
            <a:r>
              <a:rPr lang="en-GB" dirty="0"/>
              <a:t>– Community Participation Worker </a:t>
            </a:r>
          </a:p>
          <a:p>
            <a:endParaRPr lang="en-GB" dirty="0"/>
          </a:p>
          <a:p>
            <a:r>
              <a:rPr lang="en-GB" b="1" dirty="0"/>
              <a:t>Pippa.VidalDavies@leics.gov.uk </a:t>
            </a:r>
            <a:r>
              <a:rPr lang="en-GB" dirty="0"/>
              <a:t>– Culture Leics Volunteering Manager </a:t>
            </a:r>
          </a:p>
          <a:p>
            <a:endParaRPr lang="en-GB" b="1" dirty="0"/>
          </a:p>
          <a:p>
            <a:r>
              <a:rPr lang="en-GB" b="1" dirty="0"/>
              <a:t>Alison.Clague@leics.gov.uk </a:t>
            </a:r>
            <a:r>
              <a:rPr lang="en-GB" dirty="0"/>
              <a:t>– Senior Curator </a:t>
            </a:r>
          </a:p>
          <a:p>
            <a:endParaRPr lang="en-GB" dirty="0"/>
          </a:p>
          <a:p>
            <a:r>
              <a:rPr lang="en-GB" b="1" dirty="0"/>
              <a:t>Catherine.Rogers@leics.gov.uk </a:t>
            </a:r>
            <a:r>
              <a:rPr lang="en-GB" dirty="0"/>
              <a:t>– Economic Growth Manager, Strategic Tourism Lead &amp; Creative Leicestershire Lead  </a:t>
            </a:r>
          </a:p>
          <a:p>
            <a:endParaRPr lang="en-GB" dirty="0"/>
          </a:p>
        </p:txBody>
      </p:sp>
    </p:spTree>
    <p:extLst>
      <p:ext uri="{BB962C8B-B14F-4D97-AF65-F5344CB8AC3E}">
        <p14:creationId xmlns:p14="http://schemas.microsoft.com/office/powerpoint/2010/main" val="36469800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84D315D-C862-4910-8600-38EFE46C1911}"/>
              </a:ext>
            </a:extLst>
          </p:cNvPr>
          <p:cNvSpPr>
            <a:spLocks noGrp="1"/>
          </p:cNvSpPr>
          <p:nvPr>
            <p:ph type="ctrTitle"/>
          </p:nvPr>
        </p:nvSpPr>
        <p:spPr/>
        <p:txBody>
          <a:bodyPr>
            <a:normAutofit fontScale="90000"/>
          </a:bodyPr>
          <a:lstStyle/>
          <a:p>
            <a:br>
              <a:rPr lang="en-GB" dirty="0"/>
            </a:br>
            <a:br>
              <a:rPr lang="en-GB" dirty="0"/>
            </a:br>
            <a:endParaRPr lang="en-GB" dirty="0"/>
          </a:p>
        </p:txBody>
      </p:sp>
      <p:sp>
        <p:nvSpPr>
          <p:cNvPr id="3" name="TextBox 2">
            <a:extLst>
              <a:ext uri="{FF2B5EF4-FFF2-40B4-BE49-F238E27FC236}">
                <a16:creationId xmlns:a16="http://schemas.microsoft.com/office/drawing/2014/main" id="{2F5706DE-6ECF-4D4E-8556-A5D046F37F8C}"/>
              </a:ext>
            </a:extLst>
          </p:cNvPr>
          <p:cNvSpPr txBox="1"/>
          <p:nvPr/>
        </p:nvSpPr>
        <p:spPr>
          <a:xfrm>
            <a:off x="812800" y="2021523"/>
            <a:ext cx="10820400" cy="64633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descr="A close-up of words&#10;&#10;Description automatically generated">
            <a:extLst>
              <a:ext uri="{FF2B5EF4-FFF2-40B4-BE49-F238E27FC236}">
                <a16:creationId xmlns:a16="http://schemas.microsoft.com/office/drawing/2014/main" id="{856E1195-5604-4EC6-7023-82618C45A26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53491" y="1212737"/>
            <a:ext cx="6085018" cy="4594451"/>
          </a:xfrm>
          <a:prstGeom prst="rect">
            <a:avLst/>
          </a:prstGeom>
        </p:spPr>
      </p:pic>
    </p:spTree>
    <p:extLst>
      <p:ext uri="{BB962C8B-B14F-4D97-AF65-F5344CB8AC3E}">
        <p14:creationId xmlns:p14="http://schemas.microsoft.com/office/powerpoint/2010/main" val="32328545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84D315D-C862-4910-8600-38EFE46C1911}"/>
              </a:ext>
            </a:extLst>
          </p:cNvPr>
          <p:cNvSpPr>
            <a:spLocks noGrp="1"/>
          </p:cNvSpPr>
          <p:nvPr>
            <p:ph type="ctrTitle"/>
          </p:nvPr>
        </p:nvSpPr>
        <p:spPr>
          <a:xfrm>
            <a:off x="1524000" y="3150972"/>
            <a:ext cx="9144000" cy="2372497"/>
          </a:xfrm>
        </p:spPr>
        <p:txBody>
          <a:bodyPr>
            <a:normAutofit fontScale="90000"/>
          </a:bodyPr>
          <a:lstStyle/>
          <a:p>
            <a:br>
              <a:rPr lang="en-GB" dirty="0"/>
            </a:br>
            <a:br>
              <a:rPr lang="en-GB" dirty="0"/>
            </a:br>
            <a:endParaRPr lang="en-GB" dirty="0"/>
          </a:p>
        </p:txBody>
      </p:sp>
      <p:sp>
        <p:nvSpPr>
          <p:cNvPr id="2" name="TextBox 1">
            <a:extLst>
              <a:ext uri="{FF2B5EF4-FFF2-40B4-BE49-F238E27FC236}">
                <a16:creationId xmlns:a16="http://schemas.microsoft.com/office/drawing/2014/main" id="{33ACDE06-BBCE-E125-EE3D-776DF6775156}"/>
              </a:ext>
            </a:extLst>
          </p:cNvPr>
          <p:cNvSpPr txBox="1"/>
          <p:nvPr/>
        </p:nvSpPr>
        <p:spPr>
          <a:xfrm>
            <a:off x="-2531488" y="-584199"/>
            <a:ext cx="941832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3200" b="1" dirty="0">
              <a:solidFill>
                <a:srgbClr val="4472C4"/>
              </a:solidFill>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4472C4"/>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2F5706DE-6ECF-4D4E-8556-A5D046F37F8C}"/>
              </a:ext>
            </a:extLst>
          </p:cNvPr>
          <p:cNvSpPr txBox="1"/>
          <p:nvPr/>
        </p:nvSpPr>
        <p:spPr>
          <a:xfrm>
            <a:off x="4597509" y="3938651"/>
            <a:ext cx="267959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dirty="0">
              <a:ln>
                <a:noFill/>
              </a:ln>
              <a:solidFill>
                <a:prstClr val="black"/>
              </a:solidFill>
              <a:effectLst/>
              <a:uLnTx/>
              <a:uFillTx/>
              <a:latin typeface="Calibri" panose="020F0502020204030204"/>
              <a:ea typeface="+mn-ea"/>
              <a:cs typeface="+mn-cs"/>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050" name="Picture 2" descr="Grant award logos | Arts Council England">
            <a:extLst>
              <a:ext uri="{FF2B5EF4-FFF2-40B4-BE49-F238E27FC236}">
                <a16:creationId xmlns:a16="http://schemas.microsoft.com/office/drawing/2014/main" id="{AF4D219C-D432-FE03-74E7-0B588E09063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096000" y="2550897"/>
            <a:ext cx="4224981" cy="138775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Museum Development Midlands">
            <a:extLst>
              <a:ext uri="{FF2B5EF4-FFF2-40B4-BE49-F238E27FC236}">
                <a16:creationId xmlns:a16="http://schemas.microsoft.com/office/drawing/2014/main" id="{0CF6B909-261D-3480-CDB5-1C36D5CA5CC2}"/>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177672" y="2398551"/>
            <a:ext cx="2726724" cy="20608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52019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84D315D-C862-4910-8600-38EFE46C1911}"/>
              </a:ext>
            </a:extLst>
          </p:cNvPr>
          <p:cNvSpPr>
            <a:spLocks noGrp="1"/>
          </p:cNvSpPr>
          <p:nvPr>
            <p:ph type="ctrTitle"/>
          </p:nvPr>
        </p:nvSpPr>
        <p:spPr/>
        <p:txBody>
          <a:bodyPr>
            <a:normAutofit fontScale="90000"/>
          </a:bodyPr>
          <a:lstStyle/>
          <a:p>
            <a:br>
              <a:rPr lang="en-GB"/>
            </a:br>
            <a:br>
              <a:rPr lang="en-GB"/>
            </a:br>
            <a:endParaRPr lang="en-GB" dirty="0"/>
          </a:p>
        </p:txBody>
      </p:sp>
      <p:sp>
        <p:nvSpPr>
          <p:cNvPr id="3" name="TextBox 2">
            <a:extLst>
              <a:ext uri="{FF2B5EF4-FFF2-40B4-BE49-F238E27FC236}">
                <a16:creationId xmlns:a16="http://schemas.microsoft.com/office/drawing/2014/main" id="{2F5706DE-6ECF-4D4E-8556-A5D046F37F8C}"/>
              </a:ext>
            </a:extLst>
          </p:cNvPr>
          <p:cNvSpPr txBox="1"/>
          <p:nvPr/>
        </p:nvSpPr>
        <p:spPr>
          <a:xfrm>
            <a:off x="812800" y="2021523"/>
            <a:ext cx="10820400" cy="64633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28" name="Picture 4" descr="How to find us | 1620s House and Garden">
            <a:extLst>
              <a:ext uri="{FF2B5EF4-FFF2-40B4-BE49-F238E27FC236}">
                <a16:creationId xmlns:a16="http://schemas.microsoft.com/office/drawing/2014/main" id="{813DE000-1EDA-BD9A-177E-A2E10AADC01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8" y="937732"/>
            <a:ext cx="3609074" cy="216758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erson standing in front of a bulletin board&#10;&#10;Description automatically generated">
            <a:extLst>
              <a:ext uri="{FF2B5EF4-FFF2-40B4-BE49-F238E27FC236}">
                <a16:creationId xmlns:a16="http://schemas.microsoft.com/office/drawing/2014/main" id="{7D701810-52FF-AB73-252A-D24044DB6F5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04886" y="857589"/>
            <a:ext cx="3987114" cy="2990336"/>
          </a:xfrm>
          <a:prstGeom prst="rect">
            <a:avLst/>
          </a:prstGeom>
        </p:spPr>
      </p:pic>
      <p:pic>
        <p:nvPicPr>
          <p:cNvPr id="5" name="Picture 4">
            <a:extLst>
              <a:ext uri="{FF2B5EF4-FFF2-40B4-BE49-F238E27FC236}">
                <a16:creationId xmlns:a16="http://schemas.microsoft.com/office/drawing/2014/main" id="{FBE87DB6-FEFC-EE2C-C0D5-BB701AB5408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42205" y="2944599"/>
            <a:ext cx="5049457" cy="3298310"/>
          </a:xfrm>
          <a:prstGeom prst="rect">
            <a:avLst/>
          </a:prstGeom>
        </p:spPr>
      </p:pic>
      <p:pic>
        <p:nvPicPr>
          <p:cNvPr id="8" name="Picture 7" descr="A group of people standing outside&#10;&#10;Description automatically generated">
            <a:extLst>
              <a:ext uri="{FF2B5EF4-FFF2-40B4-BE49-F238E27FC236}">
                <a16:creationId xmlns:a16="http://schemas.microsoft.com/office/drawing/2014/main" id="{2C85AB0F-1371-B334-6D1C-860DA9E5190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2944599"/>
            <a:ext cx="7142205" cy="3298310"/>
          </a:xfrm>
          <a:prstGeom prst="rect">
            <a:avLst/>
          </a:prstGeom>
        </p:spPr>
      </p:pic>
      <p:pic>
        <p:nvPicPr>
          <p:cNvPr id="10" name="Picture 9">
            <a:extLst>
              <a:ext uri="{FF2B5EF4-FFF2-40B4-BE49-F238E27FC236}">
                <a16:creationId xmlns:a16="http://schemas.microsoft.com/office/drawing/2014/main" id="{851AD3B8-2C18-6463-BAED-A52B43277D1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609412" y="820264"/>
            <a:ext cx="4595136" cy="2161660"/>
          </a:xfrm>
          <a:prstGeom prst="rect">
            <a:avLst/>
          </a:prstGeom>
        </p:spPr>
      </p:pic>
    </p:spTree>
    <p:extLst>
      <p:ext uri="{BB962C8B-B14F-4D97-AF65-F5344CB8AC3E}">
        <p14:creationId xmlns:p14="http://schemas.microsoft.com/office/powerpoint/2010/main" val="7370053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84D315D-C862-4910-8600-38EFE46C1911}"/>
              </a:ext>
            </a:extLst>
          </p:cNvPr>
          <p:cNvSpPr>
            <a:spLocks noGrp="1"/>
          </p:cNvSpPr>
          <p:nvPr>
            <p:ph type="ctrTitle"/>
          </p:nvPr>
        </p:nvSpPr>
        <p:spPr/>
        <p:txBody>
          <a:bodyPr>
            <a:normAutofit fontScale="90000"/>
          </a:bodyPr>
          <a:lstStyle/>
          <a:p>
            <a:br>
              <a:rPr lang="en-GB" dirty="0"/>
            </a:br>
            <a:br>
              <a:rPr lang="en-GB" dirty="0"/>
            </a:br>
            <a:endParaRPr lang="en-GB" dirty="0"/>
          </a:p>
        </p:txBody>
      </p:sp>
      <p:sp>
        <p:nvSpPr>
          <p:cNvPr id="2" name="TextBox 1">
            <a:extLst>
              <a:ext uri="{FF2B5EF4-FFF2-40B4-BE49-F238E27FC236}">
                <a16:creationId xmlns:a16="http://schemas.microsoft.com/office/drawing/2014/main" id="{33ACDE06-BBCE-E125-EE3D-776DF6775156}"/>
              </a:ext>
            </a:extLst>
          </p:cNvPr>
          <p:cNvSpPr txBox="1"/>
          <p:nvPr/>
        </p:nvSpPr>
        <p:spPr>
          <a:xfrm>
            <a:off x="1140097" y="1072156"/>
            <a:ext cx="94183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519ED6"/>
                </a:solidFill>
                <a:effectLst/>
                <a:uLnTx/>
                <a:uFillTx/>
                <a:latin typeface="Calibri" panose="020F0502020204030204" pitchFamily="34" charset="0"/>
                <a:ea typeface="Calibri" panose="020F0502020204030204" pitchFamily="34" charset="0"/>
                <a:cs typeface="Times New Roman" panose="02020603050405020304" pitchFamily="18" charset="0"/>
              </a:rPr>
              <a:t>Sense of Place. Edinburgh </a:t>
            </a:r>
            <a:endParaRPr kumimoji="0" lang="en-GB" sz="3200" b="1" i="0" u="none" strike="noStrike" kern="1200" cap="none" spc="0" normalizeH="0" baseline="0" noProof="0" dirty="0">
              <a:ln>
                <a:noFill/>
              </a:ln>
              <a:solidFill>
                <a:srgbClr val="519ED6"/>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2F5706DE-6ECF-4D4E-8556-A5D046F37F8C}"/>
              </a:ext>
            </a:extLst>
          </p:cNvPr>
          <p:cNvSpPr txBox="1"/>
          <p:nvPr/>
        </p:nvSpPr>
        <p:spPr>
          <a:xfrm>
            <a:off x="812800" y="2021523"/>
            <a:ext cx="10820400" cy="64633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13DD5AAE-D441-DB8D-5425-6C87C4D1C438}"/>
              </a:ext>
            </a:extLst>
          </p:cNvPr>
          <p:cNvPicPr>
            <a:picLocks noChangeAspect="1"/>
          </p:cNvPicPr>
          <p:nvPr/>
        </p:nvPicPr>
        <p:blipFill>
          <a:blip r:embed="rId2"/>
          <a:stretch>
            <a:fillRect/>
          </a:stretch>
        </p:blipFill>
        <p:spPr>
          <a:xfrm>
            <a:off x="2618532" y="1571625"/>
            <a:ext cx="6396136" cy="4476750"/>
          </a:xfrm>
          <a:prstGeom prst="rect">
            <a:avLst/>
          </a:prstGeom>
        </p:spPr>
      </p:pic>
    </p:spTree>
    <p:extLst>
      <p:ext uri="{BB962C8B-B14F-4D97-AF65-F5344CB8AC3E}">
        <p14:creationId xmlns:p14="http://schemas.microsoft.com/office/powerpoint/2010/main" val="40617521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84D315D-C862-4910-8600-38EFE46C1911}"/>
              </a:ext>
            </a:extLst>
          </p:cNvPr>
          <p:cNvSpPr>
            <a:spLocks noGrp="1"/>
          </p:cNvSpPr>
          <p:nvPr>
            <p:ph type="ctrTitle"/>
          </p:nvPr>
        </p:nvSpPr>
        <p:spPr/>
        <p:txBody>
          <a:bodyPr>
            <a:normAutofit fontScale="90000"/>
          </a:bodyPr>
          <a:lstStyle/>
          <a:p>
            <a:br>
              <a:rPr lang="en-GB" dirty="0"/>
            </a:br>
            <a:br>
              <a:rPr lang="en-GB" dirty="0"/>
            </a:br>
            <a:endParaRPr lang="en-GB" dirty="0"/>
          </a:p>
        </p:txBody>
      </p:sp>
      <p:sp>
        <p:nvSpPr>
          <p:cNvPr id="3" name="TextBox 2">
            <a:extLst>
              <a:ext uri="{FF2B5EF4-FFF2-40B4-BE49-F238E27FC236}">
                <a16:creationId xmlns:a16="http://schemas.microsoft.com/office/drawing/2014/main" id="{2F5706DE-6ECF-4D4E-8556-A5D046F37F8C}"/>
              </a:ext>
            </a:extLst>
          </p:cNvPr>
          <p:cNvSpPr txBox="1"/>
          <p:nvPr/>
        </p:nvSpPr>
        <p:spPr>
          <a:xfrm>
            <a:off x="812800" y="2021523"/>
            <a:ext cx="10820400" cy="64633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descr="A close-up of words&#10;&#10;Description automatically generated">
            <a:extLst>
              <a:ext uri="{FF2B5EF4-FFF2-40B4-BE49-F238E27FC236}">
                <a16:creationId xmlns:a16="http://schemas.microsoft.com/office/drawing/2014/main" id="{856E1195-5604-4EC6-7023-82618C45A26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53491" y="1212737"/>
            <a:ext cx="6085018" cy="4594451"/>
          </a:xfrm>
          <a:prstGeom prst="rect">
            <a:avLst/>
          </a:prstGeom>
        </p:spPr>
      </p:pic>
    </p:spTree>
    <p:extLst>
      <p:ext uri="{BB962C8B-B14F-4D97-AF65-F5344CB8AC3E}">
        <p14:creationId xmlns:p14="http://schemas.microsoft.com/office/powerpoint/2010/main" val="3014032155"/>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4279</TotalTime>
  <Words>1632</Words>
  <Application>Microsoft Office PowerPoint</Application>
  <PresentationFormat>Widescreen</PresentationFormat>
  <Paragraphs>250</Paragraphs>
  <Slides>46</Slides>
  <Notes>35</Notes>
  <HiddenSlides>0</HiddenSlides>
  <MMClips>2</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0</vt:i4>
      </vt:variant>
      <vt:variant>
        <vt:lpstr>Slide Titles</vt:lpstr>
      </vt:variant>
      <vt:variant>
        <vt:i4>46</vt:i4>
      </vt:variant>
    </vt:vector>
  </HeadingPairs>
  <TitlesOfParts>
    <vt:vector size="54" baseType="lpstr">
      <vt:lpstr>alternate-gothic-no-1-d</vt:lpstr>
      <vt:lpstr>Aptos</vt:lpstr>
      <vt:lpstr>Arial</vt:lpstr>
      <vt:lpstr>Calibri</vt:lpstr>
      <vt:lpstr>Calibri Light</vt:lpstr>
      <vt:lpstr>Freestyle Script</vt:lpstr>
      <vt:lpstr>Nunito</vt:lpstr>
      <vt:lpstr>1_Office Theme</vt:lpstr>
      <vt:lpstr>PowerPoint Presentation</vt:lpstr>
      <vt:lpstr>  </vt:lpstr>
      <vt:lpstr>  </vt:lpstr>
      <vt:lpstr>  </vt:lpstr>
      <vt:lpstr>  </vt:lpstr>
      <vt:lpstr>  </vt:lpstr>
      <vt:lpstr>  </vt:lpstr>
      <vt:lpstr>  </vt:lpstr>
      <vt:lpstr>  </vt:lpstr>
      <vt:lpstr>  </vt:lpstr>
      <vt:lpstr>  </vt:lpstr>
      <vt:lpstr>  </vt:lpstr>
      <vt:lpstr> </vt:lpstr>
      <vt:lpstr>PowerPoint Presentation</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PowerPoint Presentation</vt:lpstr>
      <vt:lpstr>  </vt:lpstr>
      <vt:lpstr>  </vt:lpstr>
      <vt:lpstr>  </vt:lpstr>
      <vt:lpstr>  </vt:lpstr>
      <vt:lpstr>  </vt:lpstr>
      <vt:lpstr>  </vt:lpstr>
      <vt:lpstr>Visitors said:  “It has given me purpose. I am less isolated it has given me confidence to engage further with people outside of the group.”   </vt:lpstr>
      <vt:lpstr>  </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Louise Sharples</dc:creator>
  <cp:lastModifiedBy>Megan Wakefield</cp:lastModifiedBy>
  <cp:revision>109</cp:revision>
  <dcterms:created xsi:type="dcterms:W3CDTF">2020-05-28T15:46:45Z</dcterms:created>
  <dcterms:modified xsi:type="dcterms:W3CDTF">2024-11-27T14:12:57Z</dcterms:modified>
</cp:coreProperties>
</file>